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307" r:id="rId3"/>
    <p:sldId id="316" r:id="rId4"/>
    <p:sldId id="315" r:id="rId5"/>
    <p:sldId id="308" r:id="rId6"/>
    <p:sldId id="318" r:id="rId7"/>
    <p:sldId id="309" r:id="rId8"/>
    <p:sldId id="310" r:id="rId9"/>
    <p:sldId id="328" r:id="rId10"/>
    <p:sldId id="317" r:id="rId11"/>
    <p:sldId id="311" r:id="rId12"/>
    <p:sldId id="321" r:id="rId13"/>
    <p:sldId id="319" r:id="rId14"/>
    <p:sldId id="320" r:id="rId15"/>
    <p:sldId id="322" r:id="rId16"/>
    <p:sldId id="323" r:id="rId17"/>
    <p:sldId id="324" r:id="rId18"/>
    <p:sldId id="312" r:id="rId19"/>
    <p:sldId id="326" r:id="rId20"/>
    <p:sldId id="313" r:id="rId21"/>
    <p:sldId id="325" r:id="rId22"/>
    <p:sldId id="327" r:id="rId23"/>
    <p:sldId id="329" r:id="rId24"/>
    <p:sldId id="330" r:id="rId25"/>
    <p:sldId id="293" r:id="rId26"/>
    <p:sldId id="306" r:id="rId27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8" autoAdjust="0"/>
    <p:restoredTop sz="79540" autoAdjust="0"/>
  </p:normalViewPr>
  <p:slideViewPr>
    <p:cSldViewPr snapToGrid="0">
      <p:cViewPr varScale="1">
        <p:scale>
          <a:sx n="58" d="100"/>
          <a:sy n="58" d="100"/>
        </p:scale>
        <p:origin x="1368" y="72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9/01/2026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‹nº›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jpeg>
</file>

<file path=ppt/media/image3.jpeg>
</file>

<file path=ppt/media/image3.png>
</file>

<file path=ppt/media/image4.jpeg>
</file>

<file path=ppt/media/image5.jpeg>
</file>

<file path=ppt/media/image6.jpeg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Houveram promessas demais, resultados de menos.</a:t>
            </a:r>
          </a:p>
          <a:p>
            <a:r>
              <a:rPr lang="pt-BR" dirty="0" smtClean="0"/>
              <a:t>Por que parou? Falta de dados e processamento.</a:t>
            </a:r>
          </a:p>
          <a:p>
            <a:endParaRPr lang="pt-BR" dirty="0" smtClean="0"/>
          </a:p>
          <a:p>
            <a:r>
              <a:rPr lang="pt-BR" b="1" dirty="0" smtClean="0"/>
              <a:t>A Crise de Identidade:</a:t>
            </a:r>
            <a:r>
              <a:rPr lang="pt-BR" dirty="0" smtClean="0"/>
              <a:t> O termo "Inteligência Artificial" ficou tão queimado que pesquisadores mudaram os nomes de seus projetos para "Sistemas de Apoio à Decisão" só para não perderem a verba.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908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dirty="0" smtClean="0"/>
              <a:t>A diferença de desempenho foi tão absurda que todos os outros pesquisadores abandonaram suas técnicas antigas no ano seguinte para copiar a </a:t>
            </a:r>
            <a:r>
              <a:rPr lang="pt-BR" b="0" dirty="0" err="1" smtClean="0"/>
              <a:t>AlexNet</a:t>
            </a:r>
            <a:r>
              <a:rPr lang="pt-BR" b="0" dirty="0" smtClean="0"/>
              <a:t>.</a:t>
            </a:r>
          </a:p>
          <a:p>
            <a:r>
              <a:rPr lang="pt-BR" dirty="0" smtClean="0"/>
              <a:t>Enquanto os outros algoritmos melhoravam 1% por ano, a </a:t>
            </a:r>
            <a:r>
              <a:rPr lang="pt-BR" dirty="0" err="1" smtClean="0"/>
              <a:t>AlexNet</a:t>
            </a:r>
            <a:r>
              <a:rPr lang="pt-BR" dirty="0" smtClean="0"/>
              <a:t> reduziu o erro para </a:t>
            </a:r>
            <a:r>
              <a:rPr lang="pt-BR" b="1" dirty="0" smtClean="0"/>
              <a:t>15,3%</a:t>
            </a:r>
            <a:r>
              <a:rPr lang="pt-BR" dirty="0" smtClean="0"/>
              <a:t> de uma vez só.</a:t>
            </a:r>
            <a:endParaRPr lang="pt-BR" b="0" dirty="0" smtClean="0"/>
          </a:p>
          <a:p>
            <a:r>
              <a:rPr lang="pt-BR" b="0" dirty="0" smtClean="0"/>
              <a:t>Sem esse marco de 2012, não teríamos reconhecimento facial no celular, carros autônomos ou o próprio </a:t>
            </a:r>
            <a:r>
              <a:rPr lang="pt-BR" b="0" dirty="0" err="1" smtClean="0"/>
              <a:t>ChatGPT</a:t>
            </a:r>
            <a:r>
              <a:rPr lang="pt-BR" b="0" dirty="0" smtClean="0"/>
              <a:t>, pois todos bebem da fonte do </a:t>
            </a:r>
            <a:r>
              <a:rPr lang="pt-BR" b="0" dirty="0" err="1" smtClean="0"/>
              <a:t>Deep</a:t>
            </a:r>
            <a:r>
              <a:rPr lang="pt-BR" b="0" dirty="0" smtClean="0"/>
              <a:t> Learning que a </a:t>
            </a:r>
            <a:r>
              <a:rPr lang="pt-BR" b="0" dirty="0" err="1" smtClean="0"/>
              <a:t>AlexNet</a:t>
            </a:r>
            <a:r>
              <a:rPr lang="pt-BR" b="0" dirty="0" smtClean="0"/>
              <a:t> validou.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1868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A diferença de desempenho foi tão absurda que todos os outros pesquisadores abandonaram suas técnicas antigas no ano seguinte para copiar a </a:t>
            </a:r>
            <a:r>
              <a:rPr lang="pt-BR" dirty="0" err="1" smtClean="0"/>
              <a:t>AlexNet</a:t>
            </a:r>
            <a:r>
              <a:rPr lang="pt-BR" dirty="0" smtClean="0"/>
              <a:t>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4615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39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"A gente vê o </a:t>
            </a:r>
            <a:r>
              <a:rPr lang="pt-BR" dirty="0" err="1" smtClean="0"/>
              <a:t>ChatGPT</a:t>
            </a:r>
            <a:r>
              <a:rPr lang="pt-BR" dirty="0" smtClean="0"/>
              <a:t> escrevendo poemas e fica assustado, achando que a Matrix vai começar amanhã. Mas fiquem tranquilos: se vocês morarem em um sobrado, a revolução das máquinas vai demorar um pouco para chegar no andar de cima, porque subir degraus ainda é um pesadelo para os algoritmos de locomoção!“</a:t>
            </a:r>
          </a:p>
          <a:p>
            <a:endParaRPr lang="pt-BR" dirty="0" smtClean="0"/>
          </a:p>
          <a:p>
            <a:r>
              <a:rPr lang="pt-BR" b="1" dirty="0" smtClean="0"/>
              <a:t>O que é difícil para humanos é fácil para a IA:</a:t>
            </a:r>
            <a:r>
              <a:rPr lang="pt-BR" dirty="0" smtClean="0"/>
              <a:t> Fazer cálculos matemáticos complexos, jogar xadrez em nível mundial ou analisar milhões de linhas de código.</a:t>
            </a:r>
          </a:p>
          <a:p>
            <a:r>
              <a:rPr lang="pt-BR" b="1" dirty="0" smtClean="0"/>
              <a:t>O que é fácil para humanos é difícil para a IA:</a:t>
            </a:r>
            <a:r>
              <a:rPr lang="pt-BR" dirty="0" smtClean="0"/>
              <a:t> Andar, reconhecer um rosto na multidão, manter o equilíbrio em terreno irregular ou ter percepção sensorial básica.</a:t>
            </a:r>
          </a:p>
          <a:p>
            <a:endParaRPr lang="pt-BR" dirty="0" smtClean="0"/>
          </a:p>
          <a:p>
            <a:r>
              <a:rPr lang="pt-BR" dirty="0" smtClean="0"/>
              <a:t>Processar dados (o "cérebro" da IA) evoluiu muito mais rápido do que a interação física com o mundo (o "corpo" da IA / Robótica).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5882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"A gente vê o </a:t>
            </a:r>
            <a:r>
              <a:rPr lang="pt-BR" dirty="0" err="1" smtClean="0"/>
              <a:t>ChatGPT</a:t>
            </a:r>
            <a:r>
              <a:rPr lang="pt-BR" dirty="0" smtClean="0"/>
              <a:t> escrevendo poemas e fica assustado, achando que a Matrix vai começar amanhã. Mas fiquem tranquilos: se vocês morarem em um sobrado, a revolução das máquinas vai demorar um pouco para chegar no andar de cima, porque subir degraus ainda é um pesadelo para os algoritmos de locomoção!“</a:t>
            </a:r>
          </a:p>
          <a:p>
            <a:endParaRPr lang="pt-BR" dirty="0" smtClean="0"/>
          </a:p>
          <a:p>
            <a:r>
              <a:rPr lang="pt-BR" b="1" dirty="0" smtClean="0"/>
              <a:t>O que é difícil para humanos é fácil para a IA:</a:t>
            </a:r>
            <a:r>
              <a:rPr lang="pt-BR" dirty="0" smtClean="0"/>
              <a:t> Fazer cálculos matemáticos complexos, jogar xadrez em nível mundial ou analisar milhões de linhas de código.</a:t>
            </a:r>
          </a:p>
          <a:p>
            <a:r>
              <a:rPr lang="pt-BR" b="1" dirty="0" smtClean="0"/>
              <a:t>O que é fácil para humanos é difícil para a IA:</a:t>
            </a:r>
            <a:r>
              <a:rPr lang="pt-BR" dirty="0" smtClean="0"/>
              <a:t> Andar, reconhecer um rosto na multidão, manter o equilíbrio em terreno irregular ou ter percepção sensorial básica.</a:t>
            </a:r>
          </a:p>
          <a:p>
            <a:endParaRPr lang="pt-BR" dirty="0" smtClean="0"/>
          </a:p>
          <a:p>
            <a:r>
              <a:rPr lang="pt-BR" dirty="0" smtClean="0"/>
              <a:t>Processar dados (o "cérebro" da IA) evoluiu muito mais rápido do que a interação física com o mundo (o "corpo" da IA / Robótica).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8687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1380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Definição formal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Capacidade de uma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máquina de </a:t>
            </a:r>
            <a:r>
              <a:rPr lang="pt-BR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receber estímulos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vindos do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ambiente, </a:t>
            </a:r>
            <a:r>
              <a:rPr lang="pt-BR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interpretá-los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t-BR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aprender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eles e usar o </a:t>
            </a:r>
            <a:r>
              <a:rPr lang="pt-BR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conhecimento adquirido</a:t>
            </a:r>
            <a:r>
              <a:rPr lang="pt-BR" sz="1200" b="1" i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pt-BR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tomar decisões e resolver</a:t>
            </a:r>
            <a:r>
              <a:rPr lang="pt-BR" sz="1200" b="1" i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problemas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t-BR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interagindo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 o ambiente</a:t>
            </a:r>
            <a:r>
              <a:rPr lang="pt-BR" dirty="0" smtClean="0"/>
              <a:t> </a:t>
            </a:r>
            <a:br>
              <a:rPr lang="pt-BR" dirty="0" smtClean="0"/>
            </a:b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7818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Turing descreve o teste originalmente com três pessoas: um homem (A), uma mulher (B) e um interrogador (C). O interrogador deve descobrir quem é o homem e quem é a mulher apenas por perguntas escritas.</a:t>
            </a:r>
          </a:p>
          <a:p>
            <a:r>
              <a:rPr lang="pt-BR" dirty="0" smtClean="0"/>
              <a:t>Depois, ele substitui um dos participantes por uma máquina. Se o interrogador errar tanto quanto errava com humanos, a máquina "venceu".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75878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6726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 smtClean="0"/>
              <a:t>O Resultado:</a:t>
            </a:r>
            <a:r>
              <a:rPr lang="pt-BR" dirty="0" smtClean="0"/>
              <a:t> Em um estudo da Universidade da Califórnia (San Diego) em 2025, o </a:t>
            </a:r>
            <a:r>
              <a:rPr lang="pt-BR" b="1" dirty="0" smtClean="0"/>
              <a:t>GPT-4.5</a:t>
            </a:r>
            <a:r>
              <a:rPr lang="pt-BR" dirty="0" smtClean="0"/>
              <a:t> enganou humanos em </a:t>
            </a:r>
            <a:r>
              <a:rPr lang="pt-BR" b="1" dirty="0" smtClean="0"/>
              <a:t>73% das vezes</a:t>
            </a:r>
            <a:r>
              <a:rPr lang="pt-BR" dirty="0" smtClean="0"/>
              <a:t>.</a:t>
            </a:r>
          </a:p>
          <a:p>
            <a:r>
              <a:rPr lang="pt-BR" b="1" dirty="0" smtClean="0"/>
              <a:t>Curiosidade:</a:t>
            </a:r>
            <a:r>
              <a:rPr lang="pt-BR" dirty="0" smtClean="0"/>
              <a:t> Nesse mesmo teste, seres humanos reais conseguiram convencer os juízes de que eram humanos em apenas cerca de 66% das vezes. Ou seja, a IA foi considerada </a:t>
            </a:r>
            <a:r>
              <a:rPr lang="pt-BR" b="1" dirty="0" smtClean="0"/>
              <a:t>mais humana que os próprios humanos</a:t>
            </a:r>
            <a:r>
              <a:rPr lang="pt-BR" dirty="0" smtClean="0"/>
              <a:t>!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1501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xmlns="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xmlns="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xmlns="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xmlns="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xmlns="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xmlns="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xmlns="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09/01/2026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1.globo.com/tecnologia/noticia/2014/06/computador-convence-juizes-que-e-garoto-de-13-anos-em-teste-de-turing.html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ecnoblog.net/noticias/gpt-4-5-da-openai-passa-no-teste-de-turing-e-engana-humanos-mostra-estud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z4fap/c24_inteligencia_artificia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1767" y="836433"/>
            <a:ext cx="10906298" cy="2690156"/>
          </a:xfrm>
        </p:spPr>
        <p:txBody>
          <a:bodyPr anchor="ctr">
            <a:noAutofit/>
          </a:bodyPr>
          <a:lstStyle/>
          <a:p>
            <a:r>
              <a:rPr lang="pt-BR" sz="6600" dirty="0" smtClean="0"/>
              <a:t>C24 - Inteligência Artificial:</a:t>
            </a:r>
            <a:r>
              <a:rPr lang="pt-BR" sz="7200" dirty="0"/>
              <a:t/>
            </a:r>
            <a:br>
              <a:rPr lang="pt-BR" sz="7200" dirty="0"/>
            </a:br>
            <a:r>
              <a:rPr lang="pt-BR" sz="7200" b="1" i="1" dirty="0" smtClean="0"/>
              <a:t>Introdução</a:t>
            </a:r>
            <a:endParaRPr lang="pt-BR" sz="7200" b="1" i="1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xmlns="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/>
              <a:t>Felipe A. P. de Figueiredo</a:t>
            </a:r>
            <a:endParaRPr lang="pt-BR" sz="2000" dirty="0"/>
          </a:p>
          <a:p>
            <a:r>
              <a:rPr lang="pt-BR" dirty="0">
                <a:hlinkClick r:id="rId3"/>
              </a:rPr>
              <a:t>f</a:t>
            </a:r>
            <a:r>
              <a:rPr lang="pt-BR" dirty="0" smtClean="0">
                <a:hlinkClick r:id="rId3"/>
              </a:rPr>
              <a:t>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xmlns="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xmlns="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439886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vocês acham que é IA?</a:t>
            </a:r>
            <a:endParaRPr lang="pt-BR" dirty="0"/>
          </a:p>
        </p:txBody>
      </p:sp>
      <p:pic>
        <p:nvPicPr>
          <p:cNvPr id="3074" name="Picture 2" descr="O Exterminador do Futuro': James Cameron revela o que considera “digno de  vergonha”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35" y="1869380"/>
            <a:ext cx="3763153" cy="2116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WALL-E – Wikipédia, a enciclopédia liv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483" y="1869380"/>
            <a:ext cx="2122207" cy="3149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Metatrend #4: “JARVIS” is Coming... a Software Interface to Improve Our  Live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053" y="1869380"/>
            <a:ext cx="4454987" cy="205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ose, A Empregada Robô | Guia dos Quadrinho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208" y="4102245"/>
            <a:ext cx="3250161" cy="243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obôs e IA: Conheça 8 filmes marcante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209" y="4454279"/>
            <a:ext cx="3162756" cy="2085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4407188" y="5795228"/>
            <a:ext cx="41445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/>
              <a:t>IA não é só robô assassino ou mordomo digital. É matemática aplicada com muito marketing.</a:t>
            </a:r>
          </a:p>
        </p:txBody>
      </p:sp>
    </p:spTree>
    <p:extLst>
      <p:ext uri="{BB962C8B-B14F-4D97-AF65-F5344CB8AC3E}">
        <p14:creationId xmlns:p14="http://schemas.microsoft.com/office/powerpoint/2010/main" val="2714348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28A9759-CA4F-DA4F-85C2-F6E51DCED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72F732D-34CE-6153-324F-D7F682157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IA?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62A55622-8E11-E5D7-8EAF-7AE2CCAA3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9863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altLang="pt-BR" b="1" dirty="0" smtClean="0"/>
              <a:t>Algumas definições</a:t>
            </a:r>
            <a:r>
              <a:rPr lang="pt-BR" altLang="pt-BR" dirty="0" smtClean="0"/>
              <a:t>: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b="1" dirty="0"/>
              <a:t>John McCarthy (1955</a:t>
            </a:r>
            <a:r>
              <a:rPr lang="pt-BR" altLang="pt-BR" b="1" dirty="0" smtClean="0"/>
              <a:t>)</a:t>
            </a:r>
            <a:endParaRPr lang="pt-BR" altLang="pt-BR" dirty="0" smtClean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i="1" dirty="0" smtClean="0"/>
              <a:t>"</a:t>
            </a:r>
            <a:r>
              <a:rPr lang="pt-BR" altLang="pt-BR" i="1" dirty="0"/>
              <a:t>A ciência e engenharia de criar máquinas inteligentes, especialmente programas de computador inteligentes</a:t>
            </a:r>
            <a:r>
              <a:rPr lang="pt-BR" altLang="pt-BR" i="1" dirty="0" smtClean="0"/>
              <a:t>.“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b="1" dirty="0" smtClean="0"/>
              <a:t>Marvin </a:t>
            </a:r>
            <a:r>
              <a:rPr lang="pt-BR" altLang="pt-BR" b="1" dirty="0" err="1"/>
              <a:t>Minsky</a:t>
            </a:r>
            <a:r>
              <a:rPr lang="pt-BR" altLang="pt-BR" b="1" dirty="0"/>
              <a:t> (1968</a:t>
            </a:r>
            <a:r>
              <a:rPr lang="pt-BR" altLang="pt-BR" b="1" dirty="0" smtClean="0"/>
              <a:t>)</a:t>
            </a:r>
            <a:endParaRPr lang="pt-BR" altLang="pt-BR" dirty="0" smtClean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i="1" dirty="0" smtClean="0"/>
              <a:t>"</a:t>
            </a:r>
            <a:r>
              <a:rPr lang="pt-BR" altLang="pt-BR" i="1" dirty="0"/>
              <a:t>IA é a ciência de fazer as máquinas fazerem coisas que exigiriam inteligência se fossem feitas por </a:t>
            </a:r>
            <a:r>
              <a:rPr lang="pt-BR" altLang="pt-BR" i="1" dirty="0" smtClean="0"/>
              <a:t>humanos.“</a:t>
            </a:r>
          </a:p>
        </p:txBody>
      </p:sp>
    </p:spTree>
    <p:extLst>
      <p:ext uri="{BB962C8B-B14F-4D97-AF65-F5344CB8AC3E}">
        <p14:creationId xmlns:p14="http://schemas.microsoft.com/office/powerpoint/2010/main" val="152181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IA?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1" y="1825625"/>
            <a:ext cx="10849494" cy="4351338"/>
          </a:xfrm>
        </p:spPr>
        <p:txBody>
          <a:bodyPr/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b="1" dirty="0"/>
              <a:t>Stuart Russell &amp; Peter </a:t>
            </a:r>
            <a:r>
              <a:rPr lang="pt-BR" altLang="pt-BR" b="1" dirty="0" err="1"/>
              <a:t>Norvig</a:t>
            </a:r>
            <a:r>
              <a:rPr lang="pt-BR" altLang="pt-BR" b="1" dirty="0"/>
              <a:t> (2003)</a:t>
            </a:r>
            <a:endParaRPr lang="pt-BR" altLang="pt-BR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pt-BR" altLang="pt-BR" i="1" dirty="0"/>
              <a:t>"O estudo de agentes que recebem percepções do ambiente e executam ações</a:t>
            </a:r>
            <a:r>
              <a:rPr lang="pt-BR" altLang="pt-BR" i="1" dirty="0" smtClean="0"/>
              <a:t>."</a:t>
            </a:r>
            <a:endParaRPr lang="pt-BR" altLang="pt-BR" i="1" dirty="0"/>
          </a:p>
        </p:txBody>
      </p:sp>
      <p:grpSp>
        <p:nvGrpSpPr>
          <p:cNvPr id="20" name="Grupo 19"/>
          <p:cNvGrpSpPr/>
          <p:nvPr/>
        </p:nvGrpSpPr>
        <p:grpSpPr>
          <a:xfrm>
            <a:off x="4123113" y="2776451"/>
            <a:ext cx="3981987" cy="2176953"/>
            <a:chOff x="838200" y="2500541"/>
            <a:chExt cx="5690291" cy="3001503"/>
          </a:xfrm>
        </p:grpSpPr>
        <p:sp>
          <p:nvSpPr>
            <p:cNvPr id="4" name="Retângulo de cantos arredondados 3"/>
            <p:cNvSpPr/>
            <p:nvPr/>
          </p:nvSpPr>
          <p:spPr>
            <a:xfrm>
              <a:off x="838200" y="2500543"/>
              <a:ext cx="2959331" cy="3001501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Retângulo 4"/>
            <p:cNvSpPr/>
            <p:nvPr/>
          </p:nvSpPr>
          <p:spPr>
            <a:xfrm>
              <a:off x="1735974" y="3436027"/>
              <a:ext cx="1163782" cy="113053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4400" b="1" dirty="0" smtClean="0">
                  <a:solidFill>
                    <a:schemeClr val="tx1"/>
                  </a:solidFill>
                </a:rPr>
                <a:t>?</a:t>
              </a:r>
              <a:endParaRPr lang="pt-BR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Retângulo de cantos arredondados 6"/>
            <p:cNvSpPr/>
            <p:nvPr/>
          </p:nvSpPr>
          <p:spPr>
            <a:xfrm rot="5400000">
              <a:off x="4491694" y="3465245"/>
              <a:ext cx="3001502" cy="107209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dirty="0" smtClean="0"/>
                <a:t>Ambiente</a:t>
              </a:r>
              <a:endParaRPr lang="pt-BR" sz="3200" dirty="0"/>
            </a:p>
          </p:txBody>
        </p:sp>
        <p:cxnSp>
          <p:nvCxnSpPr>
            <p:cNvPr id="8" name="Conector de seta reta 7"/>
            <p:cNvCxnSpPr/>
            <p:nvPr/>
          </p:nvCxnSpPr>
          <p:spPr>
            <a:xfrm flipH="1">
              <a:off x="3267784" y="2820886"/>
              <a:ext cx="244800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de seta reta 12"/>
            <p:cNvCxnSpPr/>
            <p:nvPr/>
          </p:nvCxnSpPr>
          <p:spPr>
            <a:xfrm>
              <a:off x="3267784" y="5320058"/>
              <a:ext cx="244800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/>
            <p:nvPr/>
          </p:nvCxnSpPr>
          <p:spPr>
            <a:xfrm rot="16200000" flipH="1">
              <a:off x="2101866" y="3220027"/>
              <a:ext cx="43200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de seta reta 14"/>
            <p:cNvCxnSpPr/>
            <p:nvPr/>
          </p:nvCxnSpPr>
          <p:spPr>
            <a:xfrm rot="16200000" flipH="1">
              <a:off x="2101864" y="4782557"/>
              <a:ext cx="432000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ixaDeTexto 11"/>
            <p:cNvSpPr txBox="1"/>
            <p:nvPr/>
          </p:nvSpPr>
          <p:spPr>
            <a:xfrm>
              <a:off x="3788777" y="2850694"/>
              <a:ext cx="12487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smtClean="0"/>
                <a:t>Percepções</a:t>
              </a:r>
              <a:endParaRPr lang="pt-BR" dirty="0"/>
            </a:p>
          </p:txBody>
        </p:sp>
        <p:sp>
          <p:nvSpPr>
            <p:cNvPr id="17" name="CaixaDeTexto 16"/>
            <p:cNvSpPr txBox="1"/>
            <p:nvPr/>
          </p:nvSpPr>
          <p:spPr>
            <a:xfrm>
              <a:off x="4114125" y="4857053"/>
              <a:ext cx="74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smtClean="0"/>
                <a:t>Ações</a:t>
              </a:r>
              <a:endParaRPr lang="pt-BR" dirty="0"/>
            </a:p>
          </p:txBody>
        </p:sp>
        <p:sp>
          <p:nvSpPr>
            <p:cNvPr id="18" name="CaixaDeTexto 17"/>
            <p:cNvSpPr txBox="1"/>
            <p:nvPr/>
          </p:nvSpPr>
          <p:spPr>
            <a:xfrm>
              <a:off x="1735778" y="2534485"/>
              <a:ext cx="10216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smtClean="0"/>
                <a:t>Sensores</a:t>
              </a:r>
            </a:p>
          </p:txBody>
        </p:sp>
        <p:sp>
          <p:nvSpPr>
            <p:cNvPr id="19" name="CaixaDeTexto 18"/>
            <p:cNvSpPr txBox="1"/>
            <p:nvPr/>
          </p:nvSpPr>
          <p:spPr>
            <a:xfrm>
              <a:off x="1670719" y="5065635"/>
              <a:ext cx="11472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smtClean="0"/>
                <a:t>Atuadores</a:t>
              </a:r>
            </a:p>
          </p:txBody>
        </p:sp>
        <p:sp>
          <p:nvSpPr>
            <p:cNvPr id="16" name="Retângulo 15"/>
            <p:cNvSpPr/>
            <p:nvPr/>
          </p:nvSpPr>
          <p:spPr>
            <a:xfrm rot="16200000">
              <a:off x="542479" y="3723283"/>
              <a:ext cx="136569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pt-BR" sz="3200" dirty="0" smtClean="0">
                  <a:solidFill>
                    <a:schemeClr val="bg1"/>
                  </a:solidFill>
                </a:rPr>
                <a:t>Agente</a:t>
              </a:r>
              <a:endParaRPr lang="pt-BR" sz="3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30" name="Picture 6" descr="Artificial intelligence (AI) | Definition, Examples, Types, Applications,  Companies, &amp; Facts | Britannic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594" y="5081845"/>
            <a:ext cx="1635527" cy="1635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0" descr="Rose, A Empregada Robô | Guia dos Quadrinh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3547" y="5242888"/>
            <a:ext cx="1880278" cy="1410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892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748145"/>
            <a:ext cx="10515600" cy="542881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6600" dirty="0" smtClean="0"/>
              <a:t>Breve história </a:t>
            </a:r>
            <a:r>
              <a:rPr lang="pt-BR" sz="6600" dirty="0"/>
              <a:t>e e</a:t>
            </a:r>
            <a:r>
              <a:rPr lang="pt-BR" sz="6600" dirty="0" smtClean="0"/>
              <a:t>volução</a:t>
            </a:r>
            <a:endParaRPr lang="pt-BR" sz="6600" dirty="0"/>
          </a:p>
        </p:txBody>
      </p:sp>
    </p:spTree>
    <p:extLst>
      <p:ext uri="{BB962C8B-B14F-4D97-AF65-F5344CB8AC3E}">
        <p14:creationId xmlns:p14="http://schemas.microsoft.com/office/powerpoint/2010/main" val="100147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 </a:t>
            </a:r>
            <a:r>
              <a:rPr lang="pt-BR" smtClean="0"/>
              <a:t>teste </a:t>
            </a:r>
            <a:r>
              <a:rPr lang="pt-BR" dirty="0"/>
              <a:t>de Turing (1950)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818909" y="1825624"/>
            <a:ext cx="6184670" cy="5032375"/>
          </a:xfrm>
        </p:spPr>
        <p:txBody>
          <a:bodyPr>
            <a:normAutofit/>
          </a:bodyPr>
          <a:lstStyle/>
          <a:p>
            <a:r>
              <a:rPr lang="pt-BR" dirty="0"/>
              <a:t>Alan Turing </a:t>
            </a:r>
            <a:r>
              <a:rPr lang="pt-BR" dirty="0" smtClean="0"/>
              <a:t>inicia seu artigo </a:t>
            </a:r>
            <a:r>
              <a:rPr lang="pt-BR" i="1" dirty="0" smtClean="0"/>
              <a:t>"</a:t>
            </a:r>
            <a:r>
              <a:rPr lang="pt-BR" i="1" dirty="0" err="1" smtClean="0"/>
              <a:t>Computing</a:t>
            </a:r>
            <a:r>
              <a:rPr lang="pt-BR" i="1" dirty="0" smtClean="0"/>
              <a:t> </a:t>
            </a:r>
            <a:r>
              <a:rPr lang="pt-BR" i="1" dirty="0" err="1"/>
              <a:t>Machinery</a:t>
            </a:r>
            <a:r>
              <a:rPr lang="pt-BR" i="1" dirty="0"/>
              <a:t> </a:t>
            </a:r>
            <a:r>
              <a:rPr lang="pt-BR" i="1" dirty="0" err="1"/>
              <a:t>and</a:t>
            </a:r>
            <a:r>
              <a:rPr lang="pt-BR" i="1" dirty="0"/>
              <a:t> </a:t>
            </a:r>
            <a:r>
              <a:rPr lang="pt-BR" i="1" dirty="0" err="1" smtClean="0"/>
              <a:t>Intelligence</a:t>
            </a:r>
            <a:r>
              <a:rPr lang="pt-BR" i="1" dirty="0" smtClean="0"/>
              <a:t>“</a:t>
            </a:r>
            <a:r>
              <a:rPr lang="pt-BR" dirty="0"/>
              <a:t> </a:t>
            </a:r>
            <a:r>
              <a:rPr lang="pt-BR" dirty="0" smtClean="0"/>
              <a:t>com a pergunta: </a:t>
            </a:r>
            <a:r>
              <a:rPr lang="pt-BR" b="1" dirty="0" smtClean="0">
                <a:solidFill>
                  <a:srgbClr val="00B0F0"/>
                </a:solidFill>
              </a:rPr>
              <a:t>máquinas podem pensar?</a:t>
            </a:r>
            <a:endParaRPr lang="pt-BR" dirty="0" smtClean="0"/>
          </a:p>
          <a:p>
            <a:r>
              <a:rPr lang="pt-BR" dirty="0" smtClean="0"/>
              <a:t>Porém, como as </a:t>
            </a:r>
            <a:r>
              <a:rPr lang="pt-BR" dirty="0"/>
              <a:t>definições de "máquina" e "pensar" são </a:t>
            </a:r>
            <a:r>
              <a:rPr lang="pt-BR" dirty="0" smtClean="0"/>
              <a:t>muito subjetivas</a:t>
            </a:r>
            <a:r>
              <a:rPr lang="pt-BR" dirty="0"/>
              <a:t>, para uma discussão científica </a:t>
            </a:r>
            <a:r>
              <a:rPr lang="pt-BR" dirty="0" smtClean="0"/>
              <a:t>rigorosa, ele muda a pergunta:</a:t>
            </a:r>
            <a:r>
              <a:rPr lang="pt-BR" b="1" dirty="0">
                <a:solidFill>
                  <a:srgbClr val="00B0F0"/>
                </a:solidFill>
              </a:rPr>
              <a:t> as máquinas podem nos enganar</a:t>
            </a:r>
            <a:r>
              <a:rPr lang="pt-BR" b="1" dirty="0" smtClean="0">
                <a:solidFill>
                  <a:srgbClr val="00B0F0"/>
                </a:solidFill>
              </a:rPr>
              <a:t>?</a:t>
            </a:r>
          </a:p>
          <a:p>
            <a:r>
              <a:rPr lang="pt-BR" dirty="0" smtClean="0"/>
              <a:t>Para testar, ele propôs o “</a:t>
            </a:r>
            <a:r>
              <a:rPr lang="pt-BR" b="1" dirty="0" smtClean="0"/>
              <a:t>jogo da imitação</a:t>
            </a:r>
            <a:r>
              <a:rPr lang="pt-BR" dirty="0" smtClean="0"/>
              <a:t>”, também conhecido como “</a:t>
            </a:r>
            <a:r>
              <a:rPr lang="pt-BR" b="1" dirty="0" smtClean="0"/>
              <a:t>teste de Turing</a:t>
            </a:r>
            <a:r>
              <a:rPr lang="pt-BR" dirty="0" smtClean="0"/>
              <a:t>”.</a:t>
            </a:r>
            <a:endParaRPr lang="pt-BR" dirty="0"/>
          </a:p>
        </p:txBody>
      </p:sp>
      <p:pic>
        <p:nvPicPr>
          <p:cNvPr id="2050" name="Picture 2" descr="Alan Turing Test and the Imitation Ga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03383"/>
            <a:ext cx="4705005" cy="3241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070956" y="5774774"/>
            <a:ext cx="42394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 smtClean="0"/>
              <a:t>Se não conseguimos </a:t>
            </a:r>
            <a:r>
              <a:rPr lang="pt-BR" dirty="0"/>
              <a:t>distinguir a máquina de um humano, </a:t>
            </a:r>
            <a:r>
              <a:rPr lang="pt-BR" dirty="0" smtClean="0"/>
              <a:t>então ela </a:t>
            </a:r>
            <a:r>
              <a:rPr lang="pt-BR" dirty="0"/>
              <a:t>é inteligente.</a:t>
            </a:r>
          </a:p>
        </p:txBody>
      </p:sp>
    </p:spTree>
    <p:extLst>
      <p:ext uri="{BB962C8B-B14F-4D97-AF65-F5344CB8AC3E}">
        <p14:creationId xmlns:p14="http://schemas.microsoft.com/office/powerpoint/2010/main" val="2210138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dirty="0" smtClean="0"/>
              <a:t>teste </a:t>
            </a:r>
            <a:r>
              <a:rPr lang="pt-BR" dirty="0"/>
              <a:t>de Turing (1950)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65379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smtClean="0"/>
              <a:t>Para passar no teste, a máquina deve ter as seguintes capacidades:</a:t>
            </a:r>
            <a:endParaRPr lang="pt-BR" dirty="0"/>
          </a:p>
          <a:p>
            <a:pPr fontAlgn="base"/>
            <a:r>
              <a:rPr lang="pt-BR" b="1" dirty="0"/>
              <a:t>Processamento de linguagem natural: </a:t>
            </a:r>
            <a:r>
              <a:rPr lang="pt-BR" dirty="0"/>
              <a:t>comunicar-se em um idioma </a:t>
            </a:r>
            <a:r>
              <a:rPr lang="pt-BR" dirty="0" smtClean="0"/>
              <a:t>natural </a:t>
            </a:r>
          </a:p>
          <a:p>
            <a:pPr lvl="1" fontAlgn="base"/>
            <a:r>
              <a:rPr lang="pt-BR" dirty="0" smtClean="0"/>
              <a:t>OBS.: O teste de Turing original considera apenas linguagem escrita, mas versões atuais incorporam a linguagem falada.</a:t>
            </a:r>
            <a:r>
              <a:rPr lang="en-US" dirty="0" smtClean="0"/>
              <a:t>​</a:t>
            </a:r>
            <a:endParaRPr lang="pt-BR" dirty="0"/>
          </a:p>
          <a:p>
            <a:pPr fontAlgn="base"/>
            <a:r>
              <a:rPr lang="pt-BR" b="1" dirty="0"/>
              <a:t>Representação de conhecimento: </a:t>
            </a:r>
            <a:r>
              <a:rPr lang="pt-BR" dirty="0"/>
              <a:t>armazenar o que </a:t>
            </a:r>
            <a:r>
              <a:rPr lang="pt-BR" dirty="0" smtClean="0"/>
              <a:t>sabe, lê </a:t>
            </a:r>
            <a:r>
              <a:rPr lang="pt-BR" dirty="0"/>
              <a:t>ou ouve.</a:t>
            </a:r>
            <a:r>
              <a:rPr lang="en-US" dirty="0" smtClean="0"/>
              <a:t>​</a:t>
            </a:r>
            <a:endParaRPr lang="pt-BR" dirty="0"/>
          </a:p>
          <a:p>
            <a:pPr fontAlgn="base"/>
            <a:r>
              <a:rPr lang="pt-BR" b="1" dirty="0"/>
              <a:t>Raciocínio automatizado: </a:t>
            </a:r>
            <a:r>
              <a:rPr lang="pt-BR" dirty="0"/>
              <a:t>usar o conhecimento armazenado para chegar a novas conclusões.</a:t>
            </a:r>
            <a:r>
              <a:rPr lang="en-US" dirty="0" smtClean="0"/>
              <a:t>​</a:t>
            </a:r>
            <a:endParaRPr lang="pt-BR" dirty="0"/>
          </a:p>
          <a:p>
            <a:pPr fontAlgn="base"/>
            <a:r>
              <a:rPr lang="pt-BR" b="1" dirty="0"/>
              <a:t>Aprendizado de máquina: </a:t>
            </a:r>
            <a:r>
              <a:rPr lang="pt-BR" dirty="0"/>
              <a:t>adaptar-se a novas situações e reconhecer padrões</a:t>
            </a:r>
            <a:r>
              <a:rPr lang="pt-BR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715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teste de </a:t>
            </a:r>
            <a:r>
              <a:rPr lang="pt-BR" dirty="0" smtClean="0"/>
              <a:t>Turing: Eugene </a:t>
            </a:r>
            <a:r>
              <a:rPr lang="pt-BR" dirty="0" err="1" smtClean="0"/>
              <a:t>Goostman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802284" y="1825624"/>
            <a:ext cx="6217920" cy="4997669"/>
          </a:xfrm>
        </p:spPr>
        <p:txBody>
          <a:bodyPr>
            <a:normAutofit/>
          </a:bodyPr>
          <a:lstStyle/>
          <a:p>
            <a:r>
              <a:rPr lang="pt-BR" dirty="0" smtClean="0"/>
              <a:t>Em 2014, durante um evento no reino unido, um </a:t>
            </a:r>
            <a:r>
              <a:rPr lang="pt-BR" i="1" dirty="0" err="1"/>
              <a:t>chatbot</a:t>
            </a:r>
            <a:r>
              <a:rPr lang="pt-BR" dirty="0"/>
              <a:t> chamado Eugene </a:t>
            </a:r>
            <a:r>
              <a:rPr lang="pt-BR" dirty="0" err="1"/>
              <a:t>Goostman</a:t>
            </a:r>
            <a:r>
              <a:rPr lang="pt-BR" dirty="0"/>
              <a:t>, c</a:t>
            </a:r>
            <a:r>
              <a:rPr lang="pt-BR" b="1" dirty="0" smtClean="0"/>
              <a:t>onvenceu 10 de 30 </a:t>
            </a:r>
            <a:r>
              <a:rPr lang="pt-BR" b="1" dirty="0"/>
              <a:t>juízes de que </a:t>
            </a:r>
            <a:r>
              <a:rPr lang="pt-BR" b="1" dirty="0" smtClean="0"/>
              <a:t>era um menino ucraniano de </a:t>
            </a:r>
            <a:r>
              <a:rPr lang="pt-BR" b="1" dirty="0"/>
              <a:t>13 anos</a:t>
            </a:r>
            <a:r>
              <a:rPr lang="en-US" dirty="0" smtClean="0"/>
              <a:t>​.</a:t>
            </a:r>
            <a:endParaRPr lang="pt-BR" dirty="0" smtClean="0"/>
          </a:p>
          <a:p>
            <a:r>
              <a:rPr lang="pt-BR" dirty="0"/>
              <a:t>O evento exigia </a:t>
            </a:r>
            <a:r>
              <a:rPr lang="pt-BR" dirty="0" smtClean="0"/>
              <a:t>que apenas </a:t>
            </a:r>
            <a:r>
              <a:rPr lang="pt-BR" dirty="0"/>
              <a:t>que 30% dos juízes ficassem convencidos de que </a:t>
            </a:r>
            <a:r>
              <a:rPr lang="pt-BR" dirty="0" smtClean="0"/>
              <a:t>um participante fosse </a:t>
            </a:r>
            <a:r>
              <a:rPr lang="pt-BR" dirty="0"/>
              <a:t>um </a:t>
            </a:r>
            <a:r>
              <a:rPr lang="pt-BR" dirty="0" smtClean="0"/>
              <a:t>humano.</a:t>
            </a:r>
          </a:p>
          <a:p>
            <a:r>
              <a:rPr lang="pt-BR" dirty="0"/>
              <a:t>O </a:t>
            </a:r>
            <a:r>
              <a:rPr lang="pt-BR" i="1" dirty="0" err="1" smtClean="0"/>
              <a:t>bot</a:t>
            </a:r>
            <a:r>
              <a:rPr lang="pt-BR" dirty="0" smtClean="0"/>
              <a:t> fingiu </a:t>
            </a:r>
            <a:r>
              <a:rPr lang="pt-BR" dirty="0"/>
              <a:t>ser uma criança </a:t>
            </a:r>
            <a:r>
              <a:rPr lang="pt-BR" dirty="0" smtClean="0"/>
              <a:t>estrangeira para </a:t>
            </a:r>
            <a:r>
              <a:rPr lang="pt-BR" dirty="0"/>
              <a:t>que seus erros fossem perdoados pelos juízes.</a:t>
            </a:r>
            <a:endParaRPr lang="en-US" dirty="0"/>
          </a:p>
        </p:txBody>
      </p:sp>
      <p:pic>
        <p:nvPicPr>
          <p:cNvPr id="3074" name="Picture 2" descr="Computer chatbot 'Eugene Goostman' passes the Turing test | ZDNE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8" y="2499020"/>
            <a:ext cx="5244501" cy="295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0" y="6550223"/>
            <a:ext cx="110822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 smtClean="0"/>
              <a:t>Fonte: </a:t>
            </a:r>
            <a:r>
              <a:rPr lang="pt-BR" sz="1400" dirty="0" smtClean="0">
                <a:hlinkClick r:id="rId3"/>
              </a:rPr>
              <a:t>https</a:t>
            </a:r>
            <a:r>
              <a:rPr lang="pt-BR" sz="1400" dirty="0">
                <a:hlinkClick r:id="rId3"/>
              </a:rPr>
              <a:t>://g1.globo.com/tecnologia/noticia/2014/06/computador-convence-juizes-que-e-garoto-de-13-anos-em-teste-de-turing.html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121559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teste de </a:t>
            </a:r>
            <a:r>
              <a:rPr lang="pt-BR" dirty="0" smtClean="0"/>
              <a:t>Turing: GPT-4.5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802284" y="1825624"/>
            <a:ext cx="6217920" cy="4997669"/>
          </a:xfrm>
        </p:spPr>
        <p:txBody>
          <a:bodyPr>
            <a:normAutofit/>
          </a:bodyPr>
          <a:lstStyle/>
          <a:p>
            <a:r>
              <a:rPr lang="pt-BR" dirty="0"/>
              <a:t>Com o avanço das </a:t>
            </a:r>
            <a:r>
              <a:rPr lang="pt-BR" dirty="0" err="1" smtClean="0"/>
              <a:t>LLMs</a:t>
            </a:r>
            <a:r>
              <a:rPr lang="pt-BR" dirty="0" smtClean="0"/>
              <a:t>, o </a:t>
            </a:r>
            <a:r>
              <a:rPr lang="pt-BR" dirty="0"/>
              <a:t>teste de Turing "clássico" ficou fácil demais. </a:t>
            </a:r>
            <a:endParaRPr lang="pt-BR" dirty="0" smtClean="0"/>
          </a:p>
          <a:p>
            <a:r>
              <a:rPr lang="pt-BR" dirty="0" smtClean="0"/>
              <a:t>Em </a:t>
            </a:r>
            <a:r>
              <a:rPr lang="pt-BR" dirty="0"/>
              <a:t>um estudo da Universidade da Califórnia </a:t>
            </a:r>
            <a:r>
              <a:rPr lang="pt-BR" dirty="0" smtClean="0"/>
              <a:t>em </a:t>
            </a:r>
            <a:r>
              <a:rPr lang="pt-BR" dirty="0"/>
              <a:t>2025, o </a:t>
            </a:r>
            <a:r>
              <a:rPr lang="pt-BR" b="1" dirty="0"/>
              <a:t>GPT-4.5</a:t>
            </a:r>
            <a:r>
              <a:rPr lang="pt-BR" dirty="0"/>
              <a:t> enganou humanos em </a:t>
            </a:r>
            <a:r>
              <a:rPr lang="pt-BR" b="1" dirty="0"/>
              <a:t>73% das vezes</a:t>
            </a:r>
            <a:r>
              <a:rPr lang="pt-BR" dirty="0"/>
              <a:t>.</a:t>
            </a:r>
          </a:p>
          <a:p>
            <a:r>
              <a:rPr lang="pt-BR" dirty="0" smtClean="0"/>
              <a:t>Nesse </a:t>
            </a:r>
            <a:r>
              <a:rPr lang="pt-BR" dirty="0"/>
              <a:t>mesmo teste, seres </a:t>
            </a:r>
            <a:r>
              <a:rPr lang="pt-BR" dirty="0" smtClean="0"/>
              <a:t>humanos conseguiram </a:t>
            </a:r>
            <a:r>
              <a:rPr lang="pt-BR" dirty="0"/>
              <a:t>convencer os juízes de que eram humanos em apenas cerca de 66% das vezes. </a:t>
            </a:r>
            <a:endParaRPr lang="pt-BR" dirty="0" smtClean="0"/>
          </a:p>
          <a:p>
            <a:r>
              <a:rPr lang="pt-BR" dirty="0" smtClean="0"/>
              <a:t>Ou </a:t>
            </a:r>
            <a:r>
              <a:rPr lang="pt-BR" dirty="0"/>
              <a:t>seja, a IA foi considerada </a:t>
            </a:r>
            <a:r>
              <a:rPr lang="pt-BR" b="1" dirty="0"/>
              <a:t>mais humana que os próprios humanos</a:t>
            </a:r>
            <a:r>
              <a:rPr lang="pt-BR" dirty="0"/>
              <a:t>!</a:t>
            </a:r>
          </a:p>
        </p:txBody>
      </p:sp>
      <p:sp>
        <p:nvSpPr>
          <p:cNvPr id="4" name="Retângulo 3"/>
          <p:cNvSpPr/>
          <p:nvPr/>
        </p:nvSpPr>
        <p:spPr>
          <a:xfrm>
            <a:off x="0" y="6550223"/>
            <a:ext cx="110822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/>
              <a:t>Fonte: </a:t>
            </a:r>
            <a:r>
              <a:rPr lang="pt-BR" sz="1400" dirty="0">
                <a:hlinkClick r:id="rId3"/>
              </a:rPr>
              <a:t>https://tecnoblog.net/noticias/gpt-4-5-da-openai-passa-no-teste-de-turing-e-engana-humanos-mostra-estudo/</a:t>
            </a:r>
            <a:endParaRPr lang="pt-BR" sz="1400" dirty="0"/>
          </a:p>
        </p:txBody>
      </p:sp>
      <p:pic>
        <p:nvPicPr>
          <p:cNvPr id="1036" name="Picture 12" descr="5 Ways to Detect Texts Written by ChatGPT and Other AI Chatbots -  En.tempo.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884" y="2576945"/>
            <a:ext cx="5197659" cy="2923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231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9E502FC-4440-F5DA-F299-69CD15E70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nascimento </a:t>
            </a:r>
            <a:r>
              <a:rPr lang="pt-BR" dirty="0"/>
              <a:t>da IA (</a:t>
            </a:r>
            <a:r>
              <a:rPr lang="pt-BR" dirty="0" smtClean="0"/>
              <a:t>1956)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69359096-6B47-BEA3-55AD-95F90CDC8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15502" cy="4351338"/>
          </a:xfrm>
        </p:spPr>
        <p:txBody>
          <a:bodyPr>
            <a:normAutofit/>
          </a:bodyPr>
          <a:lstStyle/>
          <a:p>
            <a:r>
              <a:rPr lang="pt-BR" dirty="0"/>
              <a:t>Em 1956, o cientista da computação, John McCarthy sugeriu o </a:t>
            </a:r>
            <a:r>
              <a:rPr lang="pt-BR" dirty="0" smtClean="0"/>
              <a:t>nome </a:t>
            </a:r>
            <a:r>
              <a:rPr lang="pt-BR" b="1" dirty="0" smtClean="0"/>
              <a:t>Inteligência </a:t>
            </a:r>
            <a:r>
              <a:rPr lang="pt-BR" b="1" dirty="0"/>
              <a:t>Artificial</a:t>
            </a:r>
            <a:r>
              <a:rPr lang="pt-BR" dirty="0"/>
              <a:t> </a:t>
            </a:r>
            <a:r>
              <a:rPr lang="pt-BR" dirty="0" smtClean="0"/>
              <a:t>para o novo campo de estudo apresentado em um </a:t>
            </a:r>
            <a:r>
              <a:rPr lang="pt-BR" i="1" dirty="0" smtClean="0"/>
              <a:t>workshop</a:t>
            </a:r>
            <a:r>
              <a:rPr lang="pt-BR" dirty="0" smtClean="0"/>
              <a:t> na faculdade de </a:t>
            </a:r>
            <a:r>
              <a:rPr lang="pt-BR" i="1" dirty="0" err="1" smtClean="0"/>
              <a:t>Dartmouth</a:t>
            </a:r>
            <a:r>
              <a:rPr lang="pt-BR" dirty="0"/>
              <a:t>. </a:t>
            </a:r>
            <a:endParaRPr lang="pt-BR" dirty="0" smtClean="0"/>
          </a:p>
          <a:p>
            <a:r>
              <a:rPr lang="pt-BR" dirty="0" smtClean="0"/>
              <a:t>Foi </a:t>
            </a:r>
            <a:r>
              <a:rPr lang="pt-BR" dirty="0"/>
              <a:t>a primeira vez que o termo foi utilizado e fixou-se desde então.​</a:t>
            </a:r>
          </a:p>
        </p:txBody>
      </p:sp>
      <p:pic>
        <p:nvPicPr>
          <p:cNvPr id="2052" name="Picture 4" descr="Morre John McCarthy, um dos mestres da Inteligência Artificial e criador do  Lis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293" y="3735698"/>
            <a:ext cx="2009465" cy="277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he Meeting of the Minds That Launched AI - IEEE Spectr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851" y="3735698"/>
            <a:ext cx="5550535" cy="277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2530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rom Deep Learning to Deep Freeze: Is an AI Winter Coming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617" y="1423877"/>
            <a:ext cx="7072019" cy="397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/>
          <p:cNvSpPr/>
          <p:nvPr/>
        </p:nvSpPr>
        <p:spPr>
          <a:xfrm>
            <a:off x="1731220" y="5403272"/>
            <a:ext cx="84448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/>
              <a:t>Houveram promessas </a:t>
            </a:r>
            <a:r>
              <a:rPr lang="pt-BR" sz="2800" dirty="0" smtClean="0"/>
              <a:t>demais, mas </a:t>
            </a:r>
            <a:r>
              <a:rPr lang="pt-BR" sz="2800" dirty="0"/>
              <a:t>resultados de menos.</a:t>
            </a:r>
          </a:p>
        </p:txBody>
      </p:sp>
    </p:spTree>
    <p:extLst>
      <p:ext uri="{BB962C8B-B14F-4D97-AF65-F5344CB8AC3E}">
        <p14:creationId xmlns:p14="http://schemas.microsoft.com/office/powerpoint/2010/main" val="3038197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Informações gerais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65625" cy="4351338"/>
          </a:xfrm>
        </p:spPr>
        <p:txBody>
          <a:bodyPr/>
          <a:lstStyle/>
          <a:p>
            <a:r>
              <a:rPr lang="en-US" b="1" dirty="0" err="1"/>
              <a:t>Carga</a:t>
            </a:r>
            <a:r>
              <a:rPr lang="en-US" b="1" dirty="0"/>
              <a:t> </a:t>
            </a:r>
            <a:r>
              <a:rPr lang="en-US" b="1" dirty="0" err="1"/>
              <a:t>horária</a:t>
            </a:r>
            <a:r>
              <a:rPr lang="en-US" dirty="0"/>
              <a:t>: </a:t>
            </a:r>
            <a:r>
              <a:rPr lang="en-US" dirty="0" smtClean="0"/>
              <a:t>2h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 smtClean="0"/>
              <a:t>semana</a:t>
            </a:r>
            <a:r>
              <a:rPr lang="en-US" dirty="0" smtClean="0"/>
              <a:t> (</a:t>
            </a:r>
            <a:r>
              <a:rPr lang="en-US" dirty="0" err="1" smtClean="0"/>
              <a:t>aulas</a:t>
            </a:r>
            <a:r>
              <a:rPr lang="en-US" dirty="0" smtClean="0"/>
              <a:t> </a:t>
            </a:r>
            <a:r>
              <a:rPr lang="en-US" dirty="0" err="1" smtClean="0"/>
              <a:t>teóricas</a:t>
            </a:r>
            <a:r>
              <a:rPr lang="en-US" dirty="0" smtClean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 smtClean="0"/>
              <a:t>Aulas</a:t>
            </a:r>
            <a:r>
              <a:rPr lang="en-US" dirty="0" smtClean="0"/>
              <a:t> </a:t>
            </a:r>
            <a:r>
              <a:rPr lang="en-US" dirty="0" err="1" smtClean="0"/>
              <a:t>práticas</a:t>
            </a:r>
            <a:r>
              <a:rPr lang="en-US" dirty="0" smtClean="0"/>
              <a:t>: 2h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semana</a:t>
            </a:r>
            <a:endParaRPr lang="en-US" dirty="0"/>
          </a:p>
          <a:p>
            <a:r>
              <a:rPr lang="pt-BR" b="1" dirty="0" smtClean="0"/>
              <a:t>Horário de atendimento</a:t>
            </a:r>
            <a:r>
              <a:rPr lang="pt-BR" dirty="0" smtClean="0"/>
              <a:t>: à definir.</a:t>
            </a:r>
          </a:p>
          <a:p>
            <a:r>
              <a:rPr lang="pt-BR" b="1" dirty="0" smtClean="0"/>
              <a:t>Material </a:t>
            </a:r>
            <a:r>
              <a:rPr lang="pt-BR" b="1" dirty="0"/>
              <a:t>do curso</a:t>
            </a:r>
            <a:r>
              <a:rPr lang="pt-BR" dirty="0"/>
              <a:t>: </a:t>
            </a:r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github.com/zz4fap/c24_inteligencia_artificial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7EBC8F7-03EF-338A-A90B-280A41AF9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Os invernos da IA (anos 70-80)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C525BCE7-C19D-7DDA-016A-E3016C398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65378" cy="5032375"/>
          </a:xfrm>
        </p:spPr>
        <p:txBody>
          <a:bodyPr>
            <a:normAutofit/>
          </a:bodyPr>
          <a:lstStyle/>
          <a:p>
            <a:r>
              <a:rPr lang="pt-BR" dirty="0"/>
              <a:t>Após o entusiasmo </a:t>
            </a:r>
            <a:r>
              <a:rPr lang="pt-BR" dirty="0" smtClean="0"/>
              <a:t>inicial, </a:t>
            </a:r>
            <a:r>
              <a:rPr lang="pt-BR" dirty="0"/>
              <a:t>percebeu-se que os sistemas criados eram incapazes de lidar com problemas reais e complexos.</a:t>
            </a:r>
            <a:endParaRPr lang="pt-BR" dirty="0" smtClean="0"/>
          </a:p>
          <a:p>
            <a:r>
              <a:rPr lang="pt-BR" dirty="0"/>
              <a:t>As expectativas estavam muito acima da capacidade computacional e teórica da época.</a:t>
            </a:r>
          </a:p>
          <a:p>
            <a:r>
              <a:rPr lang="pt-BR" dirty="0" smtClean="0"/>
              <a:t>Em 1973, o </a:t>
            </a:r>
            <a:r>
              <a:rPr lang="pt-BR" dirty="0"/>
              <a:t>relatório </a:t>
            </a:r>
            <a:r>
              <a:rPr lang="pt-BR" i="1" dirty="0" err="1"/>
              <a:t>Lighthill</a:t>
            </a:r>
            <a:r>
              <a:rPr lang="pt-BR" dirty="0"/>
              <a:t> </a:t>
            </a:r>
            <a:r>
              <a:rPr lang="pt-BR" dirty="0" smtClean="0"/>
              <a:t>concluiu </a:t>
            </a:r>
            <a:r>
              <a:rPr lang="pt-BR" dirty="0"/>
              <a:t>que a IA era "futilidade </a:t>
            </a:r>
            <a:r>
              <a:rPr lang="pt-BR" dirty="0" smtClean="0"/>
              <a:t>total“, resultando em cortes de financiamento nos EUA e Reino Unido.</a:t>
            </a:r>
          </a:p>
          <a:p>
            <a:r>
              <a:rPr lang="pt-BR" dirty="0"/>
              <a:t>A pesquisa em IA perdeu visibilidade e apoio, e muitos laboratórios foram desativados ou redirecionados</a:t>
            </a:r>
            <a:r>
              <a:rPr lang="pt-B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146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AlexNet</a:t>
            </a:r>
            <a:r>
              <a:rPr lang="en-US" dirty="0" smtClean="0"/>
              <a:t>: O </a:t>
            </a:r>
            <a:r>
              <a:rPr lang="en-US" i="1" dirty="0" smtClean="0"/>
              <a:t>big bang </a:t>
            </a:r>
            <a:r>
              <a:rPr lang="en-US" dirty="0"/>
              <a:t>do </a:t>
            </a:r>
            <a:r>
              <a:rPr lang="en-US" i="1" dirty="0" smtClean="0"/>
              <a:t>deep </a:t>
            </a:r>
            <a:r>
              <a:rPr lang="en-US" i="1" dirty="0"/>
              <a:t>l</a:t>
            </a:r>
            <a:r>
              <a:rPr lang="en-US" i="1" dirty="0" smtClean="0"/>
              <a:t>earning </a:t>
            </a:r>
            <a:r>
              <a:rPr lang="en-US" dirty="0" smtClean="0"/>
              <a:t>(2012)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65378" cy="5032375"/>
          </a:xfrm>
        </p:spPr>
        <p:txBody>
          <a:bodyPr>
            <a:normAutofit/>
          </a:bodyPr>
          <a:lstStyle/>
          <a:p>
            <a:r>
              <a:rPr lang="pt-BR" dirty="0"/>
              <a:t>Em 2012, </a:t>
            </a:r>
            <a:r>
              <a:rPr lang="pt-BR" dirty="0" smtClean="0"/>
              <a:t>a rede neural profunda </a:t>
            </a:r>
            <a:r>
              <a:rPr lang="pt-BR" dirty="0" err="1" smtClean="0"/>
              <a:t>AlexNet</a:t>
            </a:r>
            <a:r>
              <a:rPr lang="pt-BR" dirty="0"/>
              <a:t> proposta </a:t>
            </a:r>
            <a:r>
              <a:rPr lang="pt-BR" dirty="0" smtClean="0"/>
              <a:t>pela equipe do Prof. Geoffrey </a:t>
            </a:r>
            <a:r>
              <a:rPr lang="pt-BR" dirty="0" err="1"/>
              <a:t>Hinton</a:t>
            </a:r>
            <a:r>
              <a:rPr lang="pt-BR" dirty="0"/>
              <a:t> (o </a:t>
            </a:r>
            <a:r>
              <a:rPr lang="pt-BR" dirty="0" smtClean="0"/>
              <a:t>“pai </a:t>
            </a:r>
            <a:r>
              <a:rPr lang="pt-BR" dirty="0"/>
              <a:t>do </a:t>
            </a:r>
            <a:r>
              <a:rPr lang="pt-BR" i="1" dirty="0" err="1"/>
              <a:t>d</a:t>
            </a:r>
            <a:r>
              <a:rPr lang="pt-BR" i="1" dirty="0" err="1" smtClean="0"/>
              <a:t>eep</a:t>
            </a:r>
            <a:r>
              <a:rPr lang="pt-BR" i="1" dirty="0" smtClean="0"/>
              <a:t> </a:t>
            </a:r>
            <a:r>
              <a:rPr lang="pt-BR" i="1" dirty="0" err="1"/>
              <a:t>l</a:t>
            </a:r>
            <a:r>
              <a:rPr lang="pt-BR" i="1" dirty="0" err="1" smtClean="0"/>
              <a:t>earning</a:t>
            </a:r>
            <a:r>
              <a:rPr lang="pt-BR" dirty="0"/>
              <a:t>") venceu </a:t>
            </a:r>
            <a:r>
              <a:rPr lang="pt-BR" dirty="0" smtClean="0"/>
              <a:t>a competição </a:t>
            </a:r>
            <a:r>
              <a:rPr lang="pt-BR" i="1" dirty="0" err="1"/>
              <a:t>ImageNet</a:t>
            </a:r>
            <a:r>
              <a:rPr lang="pt-BR" dirty="0"/>
              <a:t> com uma margem </a:t>
            </a:r>
            <a:r>
              <a:rPr lang="pt-BR" dirty="0" smtClean="0"/>
              <a:t>significativa (erro caiu de 26.2</a:t>
            </a:r>
            <a:r>
              <a:rPr lang="pt-BR" dirty="0"/>
              <a:t>% para </a:t>
            </a:r>
            <a:r>
              <a:rPr lang="pt-BR" dirty="0" smtClean="0"/>
              <a:t>15.3%). </a:t>
            </a:r>
          </a:p>
          <a:p>
            <a:r>
              <a:rPr lang="pt-BR" b="1" dirty="0"/>
              <a:t>Inovações-chave</a:t>
            </a:r>
            <a:r>
              <a:rPr lang="pt-BR" dirty="0"/>
              <a:t>: uso </a:t>
            </a:r>
            <a:r>
              <a:rPr lang="pt-BR" dirty="0" smtClean="0"/>
              <a:t>de </a:t>
            </a:r>
            <a:r>
              <a:rPr lang="pt-BR" b="1" dirty="0" err="1"/>
              <a:t>GPUs</a:t>
            </a:r>
            <a:r>
              <a:rPr lang="pt-BR" dirty="0"/>
              <a:t> para </a:t>
            </a:r>
            <a:r>
              <a:rPr lang="pt-BR" dirty="0" smtClean="0"/>
              <a:t>treino para treino em larga escala, rede neural </a:t>
            </a:r>
            <a:r>
              <a:rPr lang="pt-BR" b="1" dirty="0" err="1" smtClean="0"/>
              <a:t>convolucional</a:t>
            </a:r>
            <a:r>
              <a:rPr lang="pt-BR" b="1" dirty="0" smtClean="0"/>
              <a:t> profunda</a:t>
            </a:r>
            <a:r>
              <a:rPr lang="pt-BR" dirty="0" smtClean="0"/>
              <a:t> (8 camadas), </a:t>
            </a:r>
            <a:r>
              <a:rPr lang="pt-BR" b="1" dirty="0" err="1" smtClean="0"/>
              <a:t>ReLU</a:t>
            </a:r>
            <a:r>
              <a:rPr lang="pt-BR" dirty="0" smtClean="0"/>
              <a:t> </a:t>
            </a:r>
            <a:r>
              <a:rPr lang="pt-BR" dirty="0"/>
              <a:t>como função de ativação, </a:t>
            </a:r>
            <a:r>
              <a:rPr lang="pt-BR" b="1" i="1" dirty="0" err="1"/>
              <a:t>dropout</a:t>
            </a:r>
            <a:r>
              <a:rPr lang="pt-BR" dirty="0"/>
              <a:t> para regularização e </a:t>
            </a:r>
            <a:r>
              <a:rPr lang="pt-BR" b="1" i="1" dirty="0"/>
              <a:t>data </a:t>
            </a:r>
            <a:r>
              <a:rPr lang="pt-BR" b="1" i="1" dirty="0" err="1"/>
              <a:t>augmentation</a:t>
            </a:r>
            <a:r>
              <a:rPr lang="pt-BR" dirty="0"/>
              <a:t> para aumentar o conjunto de </a:t>
            </a:r>
            <a:r>
              <a:rPr lang="pt-BR" dirty="0" smtClean="0"/>
              <a:t>treino.</a:t>
            </a:r>
            <a:endParaRPr lang="pt-BR" dirty="0"/>
          </a:p>
        </p:txBody>
      </p:sp>
      <p:pic>
        <p:nvPicPr>
          <p:cNvPr id="2050" name="Picture 2" descr="AlexNet architecture. Includes 5 convolutional layers and 3... | Download  Scientific Diagra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54" b="4763"/>
          <a:stretch/>
        </p:blipFill>
        <p:spPr bwMode="auto">
          <a:xfrm>
            <a:off x="6272800" y="4337654"/>
            <a:ext cx="5730778" cy="245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NLP's ImageNet moment has arrived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75"/>
          <a:stretch/>
        </p:blipFill>
        <p:spPr bwMode="auto">
          <a:xfrm>
            <a:off x="1354582" y="4688378"/>
            <a:ext cx="4405064" cy="2169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82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AlexNet</a:t>
            </a:r>
            <a:r>
              <a:rPr lang="en-US" dirty="0"/>
              <a:t>: O </a:t>
            </a:r>
            <a:r>
              <a:rPr lang="en-US" i="1" dirty="0"/>
              <a:t>big bang </a:t>
            </a:r>
            <a:r>
              <a:rPr lang="en-US" dirty="0"/>
              <a:t>do </a:t>
            </a:r>
            <a:r>
              <a:rPr lang="en-US" i="1" dirty="0"/>
              <a:t>deep learning </a:t>
            </a:r>
            <a:r>
              <a:rPr lang="en-US" dirty="0"/>
              <a:t>(2012)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01295" y="1825625"/>
            <a:ext cx="5802283" cy="4351338"/>
          </a:xfrm>
        </p:spPr>
        <p:txBody>
          <a:bodyPr/>
          <a:lstStyle/>
          <a:p>
            <a:r>
              <a:rPr lang="pt-BR" dirty="0" smtClean="0"/>
              <a:t>O </a:t>
            </a:r>
            <a:r>
              <a:rPr lang="pt-BR" dirty="0"/>
              <a:t>s</a:t>
            </a:r>
            <a:r>
              <a:rPr lang="pt-BR" dirty="0" smtClean="0"/>
              <a:t>ucesso da </a:t>
            </a:r>
            <a:r>
              <a:rPr lang="pt-BR" dirty="0" err="1" smtClean="0"/>
              <a:t>AlexNet</a:t>
            </a:r>
            <a:r>
              <a:rPr lang="pt-BR" dirty="0" smtClean="0"/>
              <a:t> deu novo impulso </a:t>
            </a:r>
            <a:r>
              <a:rPr lang="pt-BR" dirty="0"/>
              <a:t>à pesquisa e investimento em redes </a:t>
            </a:r>
            <a:r>
              <a:rPr lang="pt-BR" dirty="0" smtClean="0"/>
              <a:t>neurais.</a:t>
            </a:r>
          </a:p>
          <a:p>
            <a:r>
              <a:rPr lang="pt-BR" dirty="0"/>
              <a:t>Sem esse marco de 2012, não teríamos reconhecimento </a:t>
            </a:r>
            <a:r>
              <a:rPr lang="pt-BR" dirty="0" smtClean="0"/>
              <a:t>facial e de fala </a:t>
            </a:r>
            <a:r>
              <a:rPr lang="pt-BR" dirty="0"/>
              <a:t>no </a:t>
            </a:r>
            <a:r>
              <a:rPr lang="pt-BR" dirty="0" smtClean="0"/>
              <a:t>celular, </a:t>
            </a:r>
            <a:r>
              <a:rPr lang="pt-BR" dirty="0"/>
              <a:t>carros autônomos ou o próprio </a:t>
            </a:r>
            <a:r>
              <a:rPr lang="pt-BR" dirty="0" err="1"/>
              <a:t>ChatGPT</a:t>
            </a:r>
            <a:r>
              <a:rPr lang="pt-BR" dirty="0"/>
              <a:t>, pois todos bebem da fonte do </a:t>
            </a:r>
            <a:r>
              <a:rPr lang="pt-BR" b="1" dirty="0" err="1" smtClean="0"/>
              <a:t>deep</a:t>
            </a:r>
            <a:r>
              <a:rPr lang="pt-BR" b="1" dirty="0" smtClean="0"/>
              <a:t> </a:t>
            </a:r>
            <a:r>
              <a:rPr lang="pt-BR" b="1" dirty="0" err="1" smtClean="0"/>
              <a:t>learning</a:t>
            </a:r>
            <a:r>
              <a:rPr lang="pt-BR" dirty="0" smtClean="0"/>
              <a:t> </a:t>
            </a:r>
            <a:r>
              <a:rPr lang="pt-BR" dirty="0"/>
              <a:t>que a </a:t>
            </a:r>
            <a:r>
              <a:rPr lang="pt-BR" dirty="0" err="1"/>
              <a:t>AlexNet</a:t>
            </a:r>
            <a:r>
              <a:rPr lang="pt-BR" dirty="0"/>
              <a:t> validou</a:t>
            </a:r>
            <a:r>
              <a:rPr lang="pt-BR" dirty="0" smtClean="0"/>
              <a:t>.</a:t>
            </a:r>
          </a:p>
        </p:txBody>
      </p:sp>
      <p:pic>
        <p:nvPicPr>
          <p:cNvPr id="3076" name="Picture 4" descr="Deep Learning – Data Mining / Machine Learning / Data Analysi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94" y="1627340"/>
            <a:ext cx="3651655" cy="237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dmin got too deep into analysing this meme🫨 #meme #deeplearning #funny  #Learn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959" y="4102981"/>
            <a:ext cx="2714336" cy="271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34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748145"/>
            <a:ext cx="10515600" cy="542881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6600" dirty="0"/>
              <a:t>Panorama </a:t>
            </a:r>
            <a:r>
              <a:rPr lang="pt-BR" sz="6600" dirty="0" smtClean="0"/>
              <a:t>atual</a:t>
            </a:r>
            <a:endParaRPr lang="pt-BR" sz="6600" dirty="0"/>
          </a:p>
        </p:txBody>
      </p:sp>
    </p:spTree>
    <p:extLst>
      <p:ext uri="{BB962C8B-B14F-4D97-AF65-F5344CB8AC3E}">
        <p14:creationId xmlns:p14="http://schemas.microsoft.com/office/powerpoint/2010/main" val="376139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Por que a IA se difundiu tanto?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48753" cy="5032375"/>
          </a:xfrm>
        </p:spPr>
        <p:txBody>
          <a:bodyPr>
            <a:normAutofit/>
          </a:bodyPr>
          <a:lstStyle/>
          <a:p>
            <a:r>
              <a:rPr lang="pt-BR" dirty="0" smtClean="0"/>
              <a:t>Grandes volumes </a:t>
            </a:r>
            <a:r>
              <a:rPr lang="pt-BR" dirty="0"/>
              <a:t>de dados </a:t>
            </a:r>
            <a:r>
              <a:rPr lang="pt-BR" dirty="0" smtClean="0"/>
              <a:t>disponíveis: geramos centenas </a:t>
            </a:r>
            <a:r>
              <a:rPr lang="pt-BR" dirty="0"/>
              <a:t>de </a:t>
            </a:r>
            <a:r>
              <a:rPr lang="pt-BR" i="1" dirty="0" err="1"/>
              <a:t>terabytes</a:t>
            </a:r>
            <a:r>
              <a:rPr lang="pt-BR" dirty="0"/>
              <a:t> por </a:t>
            </a:r>
            <a:r>
              <a:rPr lang="pt-BR" dirty="0" smtClean="0"/>
              <a:t>dia</a:t>
            </a:r>
            <a:r>
              <a:rPr lang="pt-BR" dirty="0"/>
              <a:t>.</a:t>
            </a:r>
            <a:endParaRPr lang="pt-BR" dirty="0" smtClean="0"/>
          </a:p>
          <a:p>
            <a:r>
              <a:rPr lang="pt-BR" dirty="0" smtClean="0"/>
              <a:t>O </a:t>
            </a:r>
            <a:r>
              <a:rPr lang="pt-BR" dirty="0"/>
              <a:t>surgimento de recursos computacionais </a:t>
            </a:r>
            <a:r>
              <a:rPr lang="pt-BR" dirty="0" smtClean="0"/>
              <a:t>poderosos: </a:t>
            </a:r>
            <a:r>
              <a:rPr lang="pt-BR" dirty="0" err="1" smtClean="0"/>
              <a:t>GPUs</a:t>
            </a:r>
            <a:r>
              <a:rPr lang="pt-BR" dirty="0"/>
              <a:t>, </a:t>
            </a:r>
            <a:r>
              <a:rPr lang="pt-BR" dirty="0" err="1"/>
              <a:t>FPGAs</a:t>
            </a:r>
            <a:r>
              <a:rPr lang="pt-BR" dirty="0"/>
              <a:t> e </a:t>
            </a:r>
            <a:r>
              <a:rPr lang="pt-BR" dirty="0" err="1"/>
              <a:t>CPUs</a:t>
            </a:r>
            <a:r>
              <a:rPr lang="pt-BR" dirty="0"/>
              <a:t> com múltiplos cores.</a:t>
            </a:r>
          </a:p>
          <a:p>
            <a:r>
              <a:rPr lang="pt-BR" dirty="0" smtClean="0"/>
              <a:t>Desenvolvimento de </a:t>
            </a:r>
            <a:r>
              <a:rPr lang="pt-BR" dirty="0"/>
              <a:t>novas estratégias de </a:t>
            </a:r>
            <a:r>
              <a:rPr lang="pt-BR" dirty="0" smtClean="0"/>
              <a:t>aprendizagem: </a:t>
            </a:r>
            <a:r>
              <a:rPr lang="pt-BR" i="1" dirty="0" err="1" smtClean="0"/>
              <a:t>deep-learning</a:t>
            </a:r>
            <a:r>
              <a:rPr lang="pt-BR" dirty="0"/>
              <a:t>, </a:t>
            </a:r>
            <a:r>
              <a:rPr lang="pt-BR" i="1" dirty="0" err="1"/>
              <a:t>deep</a:t>
            </a:r>
            <a:r>
              <a:rPr lang="pt-BR" i="1" dirty="0"/>
              <a:t> </a:t>
            </a:r>
            <a:r>
              <a:rPr lang="pt-BR" i="1" dirty="0" err="1"/>
              <a:t>reinforment-learning</a:t>
            </a:r>
            <a:r>
              <a:rPr lang="pt-BR" dirty="0"/>
              <a:t>, modelos generativos, </a:t>
            </a:r>
            <a:r>
              <a:rPr lang="pt-BR" i="1" dirty="0" err="1" smtClean="0"/>
              <a:t>transformers</a:t>
            </a:r>
            <a:r>
              <a:rPr lang="pt-BR" dirty="0" smtClean="0"/>
              <a:t>, </a:t>
            </a:r>
            <a:r>
              <a:rPr lang="pt-BR" dirty="0"/>
              <a:t>etc.</a:t>
            </a:r>
          </a:p>
          <a:p>
            <a:r>
              <a:rPr lang="pt-BR" dirty="0"/>
              <a:t>Disponibilidade de bibliotecas que facilitam o desenvolvimento de </a:t>
            </a:r>
            <a:r>
              <a:rPr lang="pt-BR" dirty="0" smtClean="0"/>
              <a:t>soluções com IA.</a:t>
            </a:r>
            <a:endParaRPr lang="pt-BR" dirty="0"/>
          </a:p>
        </p:txBody>
      </p:sp>
      <p:pic>
        <p:nvPicPr>
          <p:cNvPr id="4098" name="Picture 2" descr="Accelerating AI with GPUs: A New Computing Mode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8" t="10283" r="2591" b="35718"/>
          <a:stretch/>
        </p:blipFill>
        <p:spPr bwMode="auto">
          <a:xfrm>
            <a:off x="1059180" y="5303433"/>
            <a:ext cx="10706792" cy="1554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265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xmlns="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xmlns="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Cronograma</a:t>
            </a:r>
            <a:endParaRPr lang="pt-BR" dirty="0"/>
          </a:p>
        </p:txBody>
      </p:sp>
      <p:graphicFrame>
        <p:nvGraphicFramePr>
          <p:cNvPr id="4" name="Espaço Reservado para Conteú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0954762"/>
              </p:ext>
            </p:extLst>
          </p:nvPr>
        </p:nvGraphicFramePr>
        <p:xfrm>
          <a:off x="2405149" y="1338350"/>
          <a:ext cx="6605848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297"/>
                <a:gridCol w="903803"/>
                <a:gridCol w="1012927"/>
                <a:gridCol w="4158821"/>
              </a:tblGrid>
              <a:tr h="270945">
                <a:tc gridSpan="4">
                  <a:txBody>
                    <a:bodyPr/>
                    <a:lstStyle/>
                    <a:p>
                      <a:pPr algn="ctr"/>
                      <a:r>
                        <a:rPr lang="pt-BR" sz="1400" dirty="0" smtClean="0">
                          <a:solidFill>
                            <a:schemeClr val="tx1"/>
                          </a:solidFill>
                        </a:rPr>
                        <a:t>C24</a:t>
                      </a:r>
                      <a:endParaRPr lang="pt-BR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1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 dirty="0">
                          <a:effectLst/>
                        </a:rPr>
                        <a:t>09/02/26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2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16/02/26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dirty="0" smtClean="0"/>
                        <a:t>Segunda-feira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dirty="0" smtClean="0"/>
                        <a:t>Inteligência Artificial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3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23/02/26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4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 dirty="0">
                          <a:effectLst/>
                        </a:rPr>
                        <a:t>02/03/26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5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09/03/26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6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16/03/26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7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23/03/26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8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30/03/26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9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06/04/26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 smtClean="0"/>
                        <a:t>10</a:t>
                      </a:r>
                      <a:endParaRPr lang="pt-BR" sz="11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 b="1">
                          <a:effectLst/>
                        </a:rPr>
                        <a:t>13/04/26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 smtClean="0"/>
                        <a:t>Segunda-feira</a:t>
                      </a:r>
                      <a:endParaRPr lang="pt-BR" sz="11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b="1" dirty="0" smtClean="0"/>
                        <a:t>Prova #1</a:t>
                      </a:r>
                      <a:endParaRPr lang="pt-BR" sz="11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11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20/04/26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12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27/04/26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13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04/05/26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14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11/05/26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15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18/05/26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16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25/05/26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17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01/06/26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18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>
                          <a:effectLst/>
                        </a:rPr>
                        <a:t>08/06/26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Segunda-feira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 smtClean="0"/>
                        <a:t>Inteligência Artificial</a:t>
                      </a:r>
                      <a:endParaRPr lang="pt-BR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19</a:t>
                      </a:r>
                      <a:endParaRPr lang="pt-BR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 b="1" dirty="0">
                          <a:effectLst/>
                        </a:rPr>
                        <a:t>15/06/26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100" b="1" dirty="0" smtClean="0"/>
                        <a:t>Segunda-feira</a:t>
                      </a:r>
                      <a:endParaRPr lang="pt-BR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Prova #2</a:t>
                      </a:r>
                      <a:endParaRPr lang="pt-BR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2168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pt-BR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100" b="1" dirty="0">
                          <a:effectLst/>
                        </a:rPr>
                        <a:t>22/06/26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100" b="1" dirty="0" smtClean="0"/>
                        <a:t>Segunda-feira</a:t>
                      </a:r>
                      <a:endParaRPr lang="pt-BR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Prova #3</a:t>
                      </a:r>
                      <a:endParaRPr lang="pt-BR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023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Avaliações</a:t>
            </a:r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xmlns="" id="{7DA84068-671A-9D40-4F76-2C57E4F720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9103822" cy="5032375"/>
              </a:xfrm>
            </p:spPr>
            <p:txBody>
              <a:bodyPr>
                <a:normAutofit fontScale="92500" lnSpcReduction="10000"/>
              </a:bodyPr>
              <a:lstStyle/>
              <a:p>
                <a:pPr fontAlgn="base"/>
                <a:r>
                  <a:rPr lang="pt-BR" dirty="0" smtClean="0"/>
                  <a:t>NP1 (1ª prova teórica/prática): a definir </a:t>
                </a:r>
                <a:r>
                  <a:rPr lang="pt-BR" dirty="0"/>
                  <a:t>→</a:t>
                </a:r>
                <a:r>
                  <a:rPr lang="pt-BR" dirty="0" smtClean="0"/>
                  <a:t> </a:t>
                </a:r>
                <a:r>
                  <a:rPr lang="pt-BR" dirty="0"/>
                  <a:t>sugestão: </a:t>
                </a:r>
                <a:r>
                  <a:rPr lang="pt-BR" dirty="0" smtClean="0"/>
                  <a:t>13/04/2026</a:t>
                </a:r>
                <a:r>
                  <a:rPr lang="en-US" dirty="0" smtClean="0"/>
                  <a:t>​</a:t>
                </a:r>
                <a:endParaRPr lang="en-US" dirty="0"/>
              </a:p>
              <a:p>
                <a:pPr fontAlgn="base"/>
                <a:r>
                  <a:rPr lang="pt-BR" dirty="0"/>
                  <a:t>NP2 (2ª prova teórica/prática): a definir → sugestão: </a:t>
                </a:r>
                <a:r>
                  <a:rPr lang="pt-BR" dirty="0" smtClean="0"/>
                  <a:t>15/06/2026​</a:t>
                </a:r>
                <a:endParaRPr lang="pt-BR" dirty="0"/>
              </a:p>
              <a:p>
                <a:pPr fontAlgn="base"/>
                <a:r>
                  <a:rPr lang="pt-BR" dirty="0"/>
                  <a:t>NP3 (3ª prova teórica/prática): a definir → sugestão: </a:t>
                </a:r>
                <a:r>
                  <a:rPr lang="pt-BR" dirty="0" smtClean="0"/>
                  <a:t>22/06/2026​</a:t>
                </a:r>
                <a:endParaRPr lang="pt-BR" dirty="0"/>
              </a:p>
              <a:p>
                <a:pPr fontAlgn="base"/>
                <a:r>
                  <a:rPr lang="pt-BR" dirty="0"/>
                  <a:t>NPA = (NP1 + NP2) / 2</a:t>
                </a:r>
                <a:r>
                  <a:rPr lang="en-US" dirty="0"/>
                  <a:t>​</a:t>
                </a:r>
              </a:p>
              <a:p>
                <a:pPr fontAlgn="base"/>
                <a:r>
                  <a:rPr lang="pt-BR" dirty="0"/>
                  <a:t>NFA </a:t>
                </a:r>
                <a:r>
                  <a:rPr lang="pt-BR" dirty="0" smtClean="0"/>
                  <a:t>=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pt-BR" sz="2600" i="1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pt-BR" sz="2600" i="1" smtClean="0">
                                <a:latin typeface="Cambria Math" panose="02040503050406030204" pitchFamily="18" charset="0"/>
                              </a:rPr>
                            </m:ctrlPr>
                          </m:groupChrPr>
                          <m:e>
                            <m:r>
                              <m:rPr>
                                <m:nor/>
                              </m:rPr>
                              <a:rPr lang="pt-BR" sz="2600" dirty="0"/>
                              <m:t>NPA</m:t>
                            </m:r>
                            <m:r>
                              <m:rPr>
                                <m:nor/>
                              </m:rPr>
                              <a:rPr lang="pt-BR" sz="2600" dirty="0"/>
                              <m:t> &gt;= 60</m:t>
                            </m:r>
                          </m:e>
                        </m:groupChr>
                      </m:e>
                      <m:lim>
                        <m:r>
                          <m:rPr>
                            <m:nor/>
                          </m:rPr>
                          <a:rPr lang="en-US" sz="2600" dirty="0">
                            <a:latin typeface="Consolas" panose="020B0609020204030204" pitchFamily="49" charset="0"/>
                          </a:rPr>
                          <m:t>if</m:t>
                        </m:r>
                      </m:lim>
                    </m:limLow>
                  </m:oMath>
                </a14:m>
                <a:r>
                  <a:rPr lang="pt-BR" dirty="0" smtClean="0"/>
                  <a:t> ?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pt-BR" sz="2600" i="1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pt-BR" sz="2600" i="1">
                                <a:latin typeface="Cambria Math" panose="02040503050406030204" pitchFamily="18" charset="0"/>
                              </a:rPr>
                            </m:ctrlPr>
                          </m:groupChrPr>
                          <m:e>
                            <m:r>
                              <m:rPr>
                                <m:nor/>
                              </m:rPr>
                              <a:rPr lang="pt-BR" sz="2600" dirty="0"/>
                              <m:t>NPA</m:t>
                            </m:r>
                          </m:e>
                        </m:groupChr>
                      </m:e>
                      <m:lim>
                        <m:r>
                          <m:rPr>
                            <m:nor/>
                          </m:rPr>
                          <a:rPr lang="en-US" sz="2600" dirty="0">
                            <a:latin typeface="Consolas" panose="020B0609020204030204" pitchFamily="49" charset="0"/>
                          </a:rPr>
                          <m:t>then</m:t>
                        </m:r>
                      </m:lim>
                    </m:limLow>
                  </m:oMath>
                </a14:m>
                <a:r>
                  <a:rPr lang="pt-BR" dirty="0" smtClean="0"/>
                  <a:t>: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pt-BR" sz="2600" i="1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pt-BR" sz="2600" i="1">
                                <a:latin typeface="Cambria Math" panose="02040503050406030204" pitchFamily="18" charset="0"/>
                              </a:rPr>
                            </m:ctrlPr>
                          </m:groupChrPr>
                          <m:e>
                            <m:r>
                              <m:rPr>
                                <m:nor/>
                              </m:rPr>
                              <a:rPr lang="pt-BR" sz="2600" dirty="0"/>
                              <m:t>(</m:t>
                            </m:r>
                            <m:r>
                              <m:rPr>
                                <m:nor/>
                              </m:rPr>
                              <a:rPr lang="pt-BR" sz="2600" dirty="0"/>
                              <m:t>NPA</m:t>
                            </m:r>
                            <m:r>
                              <m:rPr>
                                <m:nor/>
                              </m:rPr>
                              <a:rPr lang="pt-BR" sz="2600" dirty="0"/>
                              <m:t> + </m:t>
                            </m:r>
                            <m:r>
                              <m:rPr>
                                <m:nor/>
                              </m:rPr>
                              <a:rPr lang="pt-BR" sz="2600" dirty="0"/>
                              <m:t>NP</m:t>
                            </m:r>
                            <m:r>
                              <m:rPr>
                                <m:nor/>
                              </m:rPr>
                              <a:rPr lang="pt-BR" sz="2600" dirty="0"/>
                              <m:t>3) / 2</m:t>
                            </m:r>
                          </m:e>
                        </m:groupChr>
                      </m:e>
                      <m:lim>
                        <m:r>
                          <m:rPr>
                            <m:nor/>
                          </m:rPr>
                          <a:rPr lang="en-US" sz="2600" dirty="0">
                            <a:latin typeface="Consolas" panose="020B0609020204030204" pitchFamily="49" charset="0"/>
                          </a:rPr>
                          <m:t>else</m:t>
                        </m:r>
                      </m:lim>
                    </m:limLow>
                  </m:oMath>
                </a14:m>
                <a:r>
                  <a:rPr lang="pt-BR" dirty="0" smtClean="0"/>
                  <a:t> </a:t>
                </a:r>
                <a:r>
                  <a:rPr lang="en-US" dirty="0" smtClean="0"/>
                  <a:t>​</a:t>
                </a:r>
                <a:endParaRPr lang="en-US" dirty="0" smtClean="0">
                  <a:latin typeface="Consolas" panose="020B0609020204030204" pitchFamily="49" charset="0"/>
                </a:endParaRPr>
              </a:p>
              <a:p>
                <a:pPr marL="0" indent="0" fontAlgn="base">
                  <a:buNone/>
                </a:pPr>
                <a:endParaRPr lang="pt-BR" dirty="0"/>
              </a:p>
              <a:p>
                <a:pPr fontAlgn="base"/>
                <a:r>
                  <a:rPr lang="pt-BR" dirty="0"/>
                  <a:t>Prova </a:t>
                </a:r>
                <a:r>
                  <a:rPr lang="pt-BR" dirty="0" smtClean="0"/>
                  <a:t>substitutiva:</a:t>
                </a:r>
              </a:p>
              <a:p>
                <a:pPr lvl="1" fontAlgn="base">
                  <a:buFont typeface="Wingdings" panose="05000000000000000000" pitchFamily="2" charset="2"/>
                  <a:buChar char="§"/>
                </a:pPr>
                <a:r>
                  <a:rPr lang="pt-BR" dirty="0" smtClean="0"/>
                  <a:t>Substitui </a:t>
                </a:r>
                <a:r>
                  <a:rPr lang="pt-BR" dirty="0"/>
                  <a:t>NP1 ou NP2, via NP3.</a:t>
                </a:r>
                <a:r>
                  <a:rPr lang="en-US" dirty="0"/>
                  <a:t>​</a:t>
                </a:r>
              </a:p>
              <a:p>
                <a:pPr lvl="1" fontAlgn="base">
                  <a:buFont typeface="Wingdings" panose="05000000000000000000" pitchFamily="2" charset="2"/>
                  <a:buChar char="§"/>
                </a:pPr>
                <a:r>
                  <a:rPr lang="pt-BR" dirty="0"/>
                  <a:t>Solicitação por requerimento no CRA.</a:t>
                </a:r>
                <a:r>
                  <a:rPr lang="en-US" dirty="0"/>
                  <a:t>​</a:t>
                </a:r>
              </a:p>
              <a:p>
                <a:pPr lvl="1" fontAlgn="base">
                  <a:buFont typeface="Wingdings" panose="05000000000000000000" pitchFamily="2" charset="2"/>
                  <a:buChar char="§"/>
                </a:pPr>
                <a:r>
                  <a:rPr lang="pt-BR" dirty="0"/>
                  <a:t>Prova com o conteúdo de todo o semestre.</a:t>
                </a:r>
                <a:r>
                  <a:rPr lang="en-US" dirty="0"/>
                  <a:t>​</a:t>
                </a:r>
              </a:p>
              <a:p>
                <a:pPr lvl="1" fontAlgn="base">
                  <a:buFont typeface="Wingdings" panose="05000000000000000000" pitchFamily="2" charset="2"/>
                  <a:buChar char="§"/>
                </a:pPr>
                <a:r>
                  <a:rPr lang="pt-BR" dirty="0"/>
                  <a:t>Caso </a:t>
                </a:r>
                <a:r>
                  <a:rPr lang="pt-BR" dirty="0" smtClean="0"/>
                  <a:t>não </a:t>
                </a:r>
                <a:r>
                  <a:rPr lang="pt-BR" dirty="0"/>
                  <a:t>seja aprovado, será feita outra prova como NP3 (PVS).</a:t>
                </a:r>
                <a:r>
                  <a:rPr lang="pt-BR" dirty="0" smtClean="0"/>
                  <a:t>​</a:t>
                </a:r>
                <a:r>
                  <a:rPr lang="pt-BR" dirty="0"/>
                  <a:t> </a:t>
                </a:r>
              </a:p>
            </p:txBody>
          </p:sp>
        </mc:Choice>
        <mc:Fallback xmlns="">
          <p:sp>
            <p:nvSpPr>
              <p:cNvPr id="3" name="Espaço Reservado para Conteúdo 2">
                <a:extLst>
                  <a:ext uri="{FF2B5EF4-FFF2-40B4-BE49-F238E27FC236}">
                    <a16:creationId xmlns="" xmlns:a16="http://schemas.microsoft.com/office/drawing/2014/main" xmlns:a14="http://schemas.microsoft.com/office/drawing/2010/main" id="{7DA84068-671A-9D40-4F76-2C57E4F720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9103822" cy="5032375"/>
              </a:xfrm>
              <a:blipFill rotWithShape="0">
                <a:blip r:embed="rId2"/>
                <a:stretch>
                  <a:fillRect l="-1072" t="-2421" r="-804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Expanding Brain - Exam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5759" y="3243781"/>
            <a:ext cx="2626612" cy="3614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28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Calendário e feriados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Calendário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smtClean="0"/>
              <a:t>Disponível no site do Inatel</a:t>
            </a:r>
          </a:p>
          <a:p>
            <a:r>
              <a:rPr lang="pt-BR" dirty="0" smtClean="0"/>
              <a:t>Feriados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smtClean="0"/>
              <a:t>16/02/2026 (Carnaval)</a:t>
            </a:r>
          </a:p>
          <a:p>
            <a:r>
              <a:rPr lang="pt-BR" b="1" dirty="0">
                <a:solidFill>
                  <a:srgbClr val="FF0000"/>
                </a:solidFill>
              </a:rPr>
              <a:t>Atentem-se às reposições de aula no portal acadêmico (se houver).</a:t>
            </a:r>
            <a:r>
              <a:rPr lang="en-US" b="1" dirty="0" smtClean="0">
                <a:solidFill>
                  <a:srgbClr val="FF0000"/>
                </a:solidFill>
              </a:rPr>
              <a:t>​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748145"/>
            <a:ext cx="10515600" cy="542881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6600" dirty="0"/>
              <a:t>O que é essa tal de IA?</a:t>
            </a:r>
          </a:p>
        </p:txBody>
      </p:sp>
    </p:spTree>
    <p:extLst>
      <p:ext uri="{BB962C8B-B14F-4D97-AF65-F5344CB8AC3E}">
        <p14:creationId xmlns:p14="http://schemas.microsoft.com/office/powerpoint/2010/main" val="1283804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83FFF02-0FC8-9F0B-AAB0-565FC99EA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Referências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8C5488AE-34B4-EF1D-F674-507FF2FCD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4206239"/>
            <a:ext cx="11032375" cy="2651761"/>
          </a:xfrm>
        </p:spPr>
        <p:txBody>
          <a:bodyPr>
            <a:normAutofit fontScale="85000" lnSpcReduction="20000"/>
          </a:bodyPr>
          <a:lstStyle/>
          <a:p>
            <a:r>
              <a:rPr lang="pt-BR" dirty="0"/>
              <a:t>RUSSELL, Stuart; NORVIG, </a:t>
            </a:r>
            <a:r>
              <a:rPr lang="pt-BR" dirty="0" smtClean="0"/>
              <a:t>Peter; </a:t>
            </a:r>
            <a:r>
              <a:rPr lang="pt-BR" dirty="0"/>
              <a:t>SOUZA, </a:t>
            </a:r>
            <a:r>
              <a:rPr lang="pt-BR" dirty="0" err="1"/>
              <a:t>Vandenberg</a:t>
            </a:r>
            <a:r>
              <a:rPr lang="pt-BR" dirty="0"/>
              <a:t> Dantas De, Inteligência artificial. Rio de Janeiro, RJ: Editora Campus, 2004 - 2013, ISBN 978-85-352-1177-1 / 978-85-352-3701-6</a:t>
            </a:r>
            <a:r>
              <a:rPr lang="pt-BR" dirty="0" smtClean="0"/>
              <a:t>.</a:t>
            </a:r>
          </a:p>
          <a:p>
            <a:r>
              <a:rPr lang="pt-BR" dirty="0" smtClean="0"/>
              <a:t>GÉRON, </a:t>
            </a:r>
            <a:r>
              <a:rPr lang="pt-BR" dirty="0" err="1" smtClean="0"/>
              <a:t>Aurélien</a:t>
            </a:r>
            <a:r>
              <a:rPr lang="pt-BR" dirty="0" smtClean="0"/>
              <a:t>, Mãos </a:t>
            </a:r>
            <a:r>
              <a:rPr lang="pt-BR" dirty="0"/>
              <a:t>à Obra: Aprendizado de Máquina com Scikit-Learn, Keras &amp; TensorFlow: Conceitos, Ferramentas e Técnicas Para a Construção de Sistemas </a:t>
            </a:r>
            <a:r>
              <a:rPr lang="pt-BR" dirty="0" smtClean="0"/>
              <a:t>Inteligentes. </a:t>
            </a:r>
            <a:r>
              <a:rPr lang="pt-BR" dirty="0"/>
              <a:t>Alta </a:t>
            </a:r>
            <a:r>
              <a:rPr lang="pt-BR" dirty="0" smtClean="0"/>
              <a:t>Books, 2021, ISBN 855-08-154-89</a:t>
            </a:r>
          </a:p>
          <a:p>
            <a:r>
              <a:rPr lang="pt-BR" dirty="0"/>
              <a:t>HAYKIN, Simon S.; ENGEL, Paulo </a:t>
            </a:r>
            <a:r>
              <a:rPr lang="pt-BR" dirty="0" smtClean="0"/>
              <a:t>Martins, </a:t>
            </a:r>
            <a:r>
              <a:rPr lang="pt-BR" dirty="0"/>
              <a:t>Redes neurais: Princípios e práticas. 2 ed. São Paulo, SP: Editora </a:t>
            </a:r>
            <a:r>
              <a:rPr lang="pt-BR" dirty="0" err="1"/>
              <a:t>Bookman</a:t>
            </a:r>
            <a:r>
              <a:rPr lang="pt-BR" dirty="0"/>
              <a:t>, 2001, 900 p. ISBN 978-85-7307-718-6.</a:t>
            </a:r>
          </a:p>
          <a:p>
            <a:endParaRPr lang="pt-BR" dirty="0"/>
          </a:p>
        </p:txBody>
      </p:sp>
      <p:pic>
        <p:nvPicPr>
          <p:cNvPr id="1032" name="Picture 8" descr="Livro: Inteligência Artificial - Peter Norvig | Estante Virtu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481" y="1601643"/>
            <a:ext cx="1828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ãos à Obra: Aprendizado de Máquina com Scikit-Learn, Keras &amp;amp; TensorFlow: Conceitos, Ferramentas e Técnicas Para a Construção de Sistemas Inteligent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2954" y="1538459"/>
            <a:ext cx="1732510" cy="2443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Neural Networks: A Comprehensive Foundation: United States Edition : Haykin,  Simon O.: Amazon.com.au: Book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7137" y="1601643"/>
            <a:ext cx="1835972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725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1C9F56A-97FC-7CCD-E5BA-3B5E230AD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979DAB9-0612-F0CD-7BB1-AF52B98B3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Expectativa vs. </a:t>
            </a:r>
            <a:r>
              <a:rPr lang="pt-BR" dirty="0" smtClean="0"/>
              <a:t>realidade</a:t>
            </a:r>
            <a:endParaRPr lang="pt-BR" dirty="0"/>
          </a:p>
        </p:txBody>
      </p:sp>
      <p:pic>
        <p:nvPicPr>
          <p:cNvPr id="1026" name="Picture 2" descr="a man stands next to a robot in front of an idol sign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2456" y="4177580"/>
            <a:ext cx="2377441" cy="2478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robot is standing on a set of stairs in front of a televisio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59" y="1690688"/>
            <a:ext cx="2486891" cy="248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xmlns="" id="{62A55622-8E11-E5D7-8EAF-7AE2CCAA3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5411" y="2934134"/>
            <a:ext cx="6134791" cy="1831976"/>
          </a:xfrm>
        </p:spPr>
        <p:txBody>
          <a:bodyPr>
            <a:normAutofit/>
          </a:bodyPr>
          <a:lstStyle/>
          <a:p>
            <a:r>
              <a:rPr lang="pt-BR" dirty="0" smtClean="0"/>
              <a:t>Processar </a:t>
            </a:r>
            <a:r>
              <a:rPr lang="pt-BR" dirty="0"/>
              <a:t>dados (o "cérebro" da IA) evoluiu muito mais rápido do que a interação física com o mundo (o "corpo" da </a:t>
            </a:r>
            <a:r>
              <a:rPr lang="pt-BR" dirty="0" smtClean="0"/>
              <a:t>IA/Robótica).</a:t>
            </a:r>
            <a:endParaRPr lang="pt-BR" altLang="pt-BR" dirty="0"/>
          </a:p>
          <a:p>
            <a:endParaRPr lang="pt-BR" dirty="0"/>
          </a:p>
        </p:txBody>
      </p:sp>
      <p:sp>
        <p:nvSpPr>
          <p:cNvPr id="3" name="Retângulo 2"/>
          <p:cNvSpPr/>
          <p:nvPr/>
        </p:nvSpPr>
        <p:spPr>
          <a:xfrm>
            <a:off x="130924" y="4955066"/>
            <a:ext cx="28041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/>
              <a:t>A revolução das máquinas parou na dificuldade de subir degraus</a:t>
            </a:r>
            <a:r>
              <a:rPr lang="pt-BR" dirty="0" smtClean="0"/>
              <a:t>.....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3073984" y="2399547"/>
            <a:ext cx="23143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altLang="pt-BR" dirty="0"/>
              <a:t>O que a ficção prometeu vs. o que temos hoje.</a:t>
            </a:r>
          </a:p>
        </p:txBody>
      </p:sp>
    </p:spTree>
    <p:extLst>
      <p:ext uri="{BB962C8B-B14F-4D97-AF65-F5344CB8AC3E}">
        <p14:creationId xmlns:p14="http://schemas.microsoft.com/office/powerpoint/2010/main" val="390698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1C9F56A-97FC-7CCD-E5BA-3B5E230AD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979DAB9-0612-F0CD-7BB1-AF52B98B3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Expectativa vs. </a:t>
            </a:r>
            <a:r>
              <a:rPr lang="pt-BR" dirty="0" smtClean="0"/>
              <a:t>realidade</a:t>
            </a:r>
            <a:endParaRPr lang="pt-BR" dirty="0"/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xmlns="" id="{62A55622-8E11-E5D7-8EAF-7AE2CCAA3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32126" cy="5032375"/>
          </a:xfrm>
        </p:spPr>
        <p:txBody>
          <a:bodyPr>
            <a:normAutofit/>
          </a:bodyPr>
          <a:lstStyle/>
          <a:p>
            <a:r>
              <a:rPr lang="pt-BR" dirty="0" smtClean="0"/>
              <a:t>O </a:t>
            </a:r>
            <a:r>
              <a:rPr lang="pt-BR" dirty="0"/>
              <a:t>que é difícil para </a:t>
            </a:r>
            <a:r>
              <a:rPr lang="pt-BR" dirty="0" smtClean="0"/>
              <a:t>humanos (e.g., cálculos complexos) </a:t>
            </a:r>
            <a:r>
              <a:rPr lang="pt-BR" dirty="0"/>
              <a:t>é fácil para a </a:t>
            </a:r>
            <a:r>
              <a:rPr lang="pt-BR" dirty="0" smtClean="0"/>
              <a:t>IA e vice versa (e.g., andar e reconhecer rostos, objetos).</a:t>
            </a:r>
          </a:p>
          <a:p>
            <a:endParaRPr lang="pt-BR" altLang="pt-BR" dirty="0"/>
          </a:p>
          <a:p>
            <a:endParaRPr lang="pt-BR" dirty="0"/>
          </a:p>
        </p:txBody>
      </p:sp>
      <p:pic>
        <p:nvPicPr>
          <p:cNvPr id="2050" name="Picture 2" descr="Post your favorite machine learning memes ⬇️ Here's one of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3230" y="2715014"/>
            <a:ext cx="6225540" cy="4009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16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8350</TotalTime>
  <Words>1926</Words>
  <Application>Microsoft Office PowerPoint</Application>
  <PresentationFormat>Widescreen</PresentationFormat>
  <Paragraphs>221</Paragraphs>
  <Slides>26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Consolas</vt:lpstr>
      <vt:lpstr>Wingdings</vt:lpstr>
      <vt:lpstr>Tema do Office</vt:lpstr>
      <vt:lpstr>C24 - Inteligência Artificial: Introdução</vt:lpstr>
      <vt:lpstr>Informações gerais</vt:lpstr>
      <vt:lpstr>Cronograma</vt:lpstr>
      <vt:lpstr>Avaliações</vt:lpstr>
      <vt:lpstr>Calendário e feriados</vt:lpstr>
      <vt:lpstr>Apresentação do PowerPoint</vt:lpstr>
      <vt:lpstr>Referências</vt:lpstr>
      <vt:lpstr>Expectativa vs. realidade</vt:lpstr>
      <vt:lpstr>Expectativa vs. realidade</vt:lpstr>
      <vt:lpstr>O que vocês acham que é IA?</vt:lpstr>
      <vt:lpstr>O que é IA?</vt:lpstr>
      <vt:lpstr>O que é IA?</vt:lpstr>
      <vt:lpstr>Apresentação do PowerPoint</vt:lpstr>
      <vt:lpstr>O teste de Turing (1950)</vt:lpstr>
      <vt:lpstr>O teste de Turing (1950)</vt:lpstr>
      <vt:lpstr>O teste de Turing: Eugene Goostman</vt:lpstr>
      <vt:lpstr>O teste de Turing: GPT-4.5</vt:lpstr>
      <vt:lpstr>O nascimento da IA (1956)</vt:lpstr>
      <vt:lpstr>Apresentação do PowerPoint</vt:lpstr>
      <vt:lpstr>Os invernos da IA (anos 70-80)</vt:lpstr>
      <vt:lpstr>AlexNet: O big bang do deep learning (2012)</vt:lpstr>
      <vt:lpstr>AlexNet: O big bang do deep learning (2012)</vt:lpstr>
      <vt:lpstr>Apresentação do PowerPoint</vt:lpstr>
      <vt:lpstr>Por que a IA se difundiu tanto?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1803</cp:revision>
  <dcterms:created xsi:type="dcterms:W3CDTF">2020-01-20T13:50:05Z</dcterms:created>
  <dcterms:modified xsi:type="dcterms:W3CDTF">2026-01-09T15:36:55Z</dcterms:modified>
</cp:coreProperties>
</file>

<file path=docProps/thumbnail.jpeg>
</file>